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sldIdLst>
    <p:sldId id="257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8" r:id="rId12"/>
    <p:sldId id="269" r:id="rId13"/>
    <p:sldId id="270" r:id="rId14"/>
    <p:sldId id="271" r:id="rId15"/>
    <p:sldId id="272" r:id="rId16"/>
    <p:sldId id="273" r:id="rId17"/>
    <p:sldId id="277" r:id="rId18"/>
    <p:sldId id="274" r:id="rId19"/>
    <p:sldId id="275" r:id="rId20"/>
    <p:sldId id="276" r:id="rId21"/>
    <p:sldId id="278" r:id="rId22"/>
    <p:sldId id="280" r:id="rId23"/>
    <p:sldId id="279" r:id="rId24"/>
    <p:sldId id="281" r:id="rId25"/>
    <p:sldId id="282" r:id="rId26"/>
    <p:sldId id="283" r:id="rId27"/>
    <p:sldId id="285" r:id="rId28"/>
    <p:sldId id="284" r:id="rId29"/>
    <p:sldId id="286" r:id="rId30"/>
    <p:sldId id="287" r:id="rId31"/>
    <p:sldId id="288" r:id="rId32"/>
    <p:sldId id="289" r:id="rId33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0"/>
    <p:restoredTop sz="94698"/>
  </p:normalViewPr>
  <p:slideViewPr>
    <p:cSldViewPr snapToGrid="0" snapToObjects="1">
      <p:cViewPr varScale="1">
        <p:scale>
          <a:sx n="93" d="100"/>
          <a:sy n="93" d="100"/>
        </p:scale>
        <p:origin x="328" y="2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9670-4D7C-404B-BD00-D386EBFB5719}" type="datetimeFigureOut">
              <a:rPr lang="es-ES_tradnl" smtClean="0"/>
              <a:t>7/3/16</a:t>
            </a:fld>
            <a:endParaRPr lang="es-ES_tradnl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BDA5-99AE-DA47-9EAA-0B31F7AAFC9A}" type="slidenum">
              <a:rPr lang="es-ES_tradnl" smtClean="0"/>
              <a:t>‹Nr.›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596447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9670-4D7C-404B-BD00-D386EBFB5719}" type="datetimeFigureOut">
              <a:rPr lang="es-ES_tradnl" smtClean="0"/>
              <a:t>7/3/16</a:t>
            </a:fld>
            <a:endParaRPr lang="es-ES_tradnl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BDA5-99AE-DA47-9EAA-0B31F7AAFC9A}" type="slidenum">
              <a:rPr lang="es-ES_tradnl" smtClean="0"/>
              <a:t>‹Nr.›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147590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9670-4D7C-404B-BD00-D386EBFB5719}" type="datetimeFigureOut">
              <a:rPr lang="es-ES_tradnl" smtClean="0"/>
              <a:t>7/3/16</a:t>
            </a:fld>
            <a:endParaRPr lang="es-ES_tradnl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BDA5-99AE-DA47-9EAA-0B31F7AAFC9A}" type="slidenum">
              <a:rPr lang="es-ES_tradnl" smtClean="0"/>
              <a:t>‹Nr.›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003336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32809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 smtClean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508787"/>
            <a:ext cx="11329259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411015"/>
            <a:ext cx="11329259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320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 smtClean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2526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9670-4D7C-404B-BD00-D386EBFB5719}" type="datetimeFigureOut">
              <a:rPr lang="es-ES_tradnl" smtClean="0"/>
              <a:t>7/3/16</a:t>
            </a:fld>
            <a:endParaRPr lang="es-ES_tradnl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BDA5-99AE-DA47-9EAA-0B31F7AAFC9A}" type="slidenum">
              <a:rPr lang="es-ES_tradnl" smtClean="0"/>
              <a:t>‹Nr.›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750280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9670-4D7C-404B-BD00-D386EBFB5719}" type="datetimeFigureOut">
              <a:rPr lang="es-ES_tradnl" smtClean="0"/>
              <a:t>7/3/16</a:t>
            </a:fld>
            <a:endParaRPr lang="es-ES_tradnl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BDA5-99AE-DA47-9EAA-0B31F7AAFC9A}" type="slidenum">
              <a:rPr lang="es-ES_tradnl" smtClean="0"/>
              <a:t>‹Nr.›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092460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9670-4D7C-404B-BD00-D386EBFB5719}" type="datetimeFigureOut">
              <a:rPr lang="es-ES_tradnl" smtClean="0"/>
              <a:t>7/3/16</a:t>
            </a:fld>
            <a:endParaRPr lang="es-ES_tradnl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BDA5-99AE-DA47-9EAA-0B31F7AAFC9A}" type="slidenum">
              <a:rPr lang="es-ES_tradnl" smtClean="0"/>
              <a:t>‹Nr.›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787621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9670-4D7C-404B-BD00-D386EBFB5719}" type="datetimeFigureOut">
              <a:rPr lang="es-ES_tradnl" smtClean="0"/>
              <a:t>7/3/16</a:t>
            </a:fld>
            <a:endParaRPr lang="es-ES_tradnl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BDA5-99AE-DA47-9EAA-0B31F7AAFC9A}" type="slidenum">
              <a:rPr lang="es-ES_tradnl" smtClean="0"/>
              <a:t>‹Nr.›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71165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9670-4D7C-404B-BD00-D386EBFB5719}" type="datetimeFigureOut">
              <a:rPr lang="es-ES_tradnl" smtClean="0"/>
              <a:t>7/3/16</a:t>
            </a:fld>
            <a:endParaRPr lang="es-ES_tradnl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BDA5-99AE-DA47-9EAA-0B31F7AAFC9A}" type="slidenum">
              <a:rPr lang="es-ES_tradnl" smtClean="0"/>
              <a:t>‹Nr.›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108268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9670-4D7C-404B-BD00-D386EBFB5719}" type="datetimeFigureOut">
              <a:rPr lang="es-ES_tradnl" smtClean="0"/>
              <a:t>7/3/16</a:t>
            </a:fld>
            <a:endParaRPr lang="es-ES_tradnl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BDA5-99AE-DA47-9EAA-0B31F7AAFC9A}" type="slidenum">
              <a:rPr lang="es-ES_tradnl" smtClean="0"/>
              <a:t>‹Nr.›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534756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9670-4D7C-404B-BD00-D386EBFB5719}" type="datetimeFigureOut">
              <a:rPr lang="es-ES_tradnl" smtClean="0"/>
              <a:t>7/3/16</a:t>
            </a:fld>
            <a:endParaRPr lang="es-ES_tradnl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BDA5-99AE-DA47-9EAA-0B31F7AAFC9A}" type="slidenum">
              <a:rPr lang="es-ES_tradnl" smtClean="0"/>
              <a:t>‹Nr.›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31991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9670-4D7C-404B-BD00-D386EBFB5719}" type="datetimeFigureOut">
              <a:rPr lang="es-ES_tradnl" smtClean="0"/>
              <a:t>7/3/16</a:t>
            </a:fld>
            <a:endParaRPr lang="es-ES_tradnl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BDA5-99AE-DA47-9EAA-0B31F7AAFC9A}" type="slidenum">
              <a:rPr lang="es-ES_tradnl" smtClean="0"/>
              <a:t>‹Nr.›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057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CA9670-4D7C-404B-BD00-D386EBFB5719}" type="datetimeFigureOut">
              <a:rPr lang="es-ES_tradnl" smtClean="0"/>
              <a:t>7/3/16</a:t>
            </a:fld>
            <a:endParaRPr lang="es-ES_tradnl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8BDA5-99AE-DA47-9EAA-0B31F7AAFC9A}" type="slidenum">
              <a:rPr lang="es-ES_tradnl" smtClean="0"/>
              <a:t>‹Nr.›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24008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114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defTabSz="1219170" rtl="0" eaLnBrk="1" latinLnBrk="1" hangingPunct="1">
        <a:spcBef>
          <a:spcPct val="0"/>
        </a:spcBef>
        <a:buNone/>
        <a:defRPr sz="4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5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NULL" TargetMode="External"/><Relationship Id="rId4" Type="http://schemas.openxmlformats.org/officeDocument/2006/relationships/image" Target="../media/image20.tiff"/><Relationship Id="rId1" Type="http://schemas.openxmlformats.org/officeDocument/2006/relationships/slideLayout" Target="../slideLayouts/slideLayout1.xml"/><Relationship Id="rId2" Type="http://schemas.openxmlformats.org/officeDocument/2006/relationships/hyperlink" Target="NULL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tiff"/><Relationship Id="rId3" Type="http://schemas.openxmlformats.org/officeDocument/2006/relationships/hyperlink" Target="../../BIBLIOTECA/7.%20VIDEOS/Papa%20Francisco%20-%20Construir%20%20puentes.mp4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tiff"/><Relationship Id="rId3" Type="http://schemas.openxmlformats.org/officeDocument/2006/relationships/hyperlink" Target="../../BIBLIOTECA/7.%20VIDEOS/Papa%20Francisco%20a%20los%20profesores%20ecuatorianos.mp4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NULL" TargetMode="External"/><Relationship Id="rId4" Type="http://schemas.openxmlformats.org/officeDocument/2006/relationships/hyperlink" Target="NULL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5588030" y="2828818"/>
            <a:ext cx="6480043" cy="206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latinLnBrk="1"/>
            <a:r>
              <a:rPr lang="en-US" altLang="ko-KR" sz="4267" b="1" dirty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EL PENSAMIENTO EN EDUCACI</a:t>
            </a:r>
            <a:r>
              <a:rPr lang="es-ES" altLang="ko-KR" sz="4267" b="1" dirty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ÓN DEL PAPA FRANCISCO</a:t>
            </a:r>
            <a:endParaRPr lang="en-US" altLang="ko-KR" sz="4267" b="1" dirty="0">
              <a:solidFill>
                <a:prstClr val="black">
                  <a:lumMod val="75000"/>
                  <a:lumOff val="25000"/>
                </a:prstClr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7145" y="658217"/>
            <a:ext cx="1626759" cy="192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5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4100945" y="210235"/>
            <a:ext cx="79248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lang="en-U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EL PENSAMIENTO EN EDUCACI</a:t>
            </a:r>
            <a:r>
              <a:rPr lang="es-E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ÓN DEL PAPA FRANCISCO</a:t>
            </a:r>
            <a:endParaRPr lang="en-US" altLang="ko-KR" b="1" dirty="0">
              <a:solidFill>
                <a:prstClr val="black">
                  <a:lumMod val="75000"/>
                  <a:lumOff val="25000"/>
                </a:prstClr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7" name="57 CuadroTexto"/>
          <p:cNvSpPr txBox="1">
            <a:spLocks/>
          </p:cNvSpPr>
          <p:nvPr/>
        </p:nvSpPr>
        <p:spPr>
          <a:xfrm>
            <a:off x="591416" y="787092"/>
            <a:ext cx="11309639" cy="5355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2. LOS </a:t>
            </a:r>
            <a:r>
              <a:rPr lang="es-E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ÍCONOS DE LA CRISIS</a:t>
            </a: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4" name="CuadroTexto 2"/>
          <p:cNvSpPr txBox="1">
            <a:spLocks noChangeArrowheads="1"/>
          </p:cNvSpPr>
          <p:nvPr/>
        </p:nvSpPr>
        <p:spPr bwMode="auto">
          <a:xfrm>
            <a:off x="591416" y="1530148"/>
            <a:ext cx="11309639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just"/>
            <a:r>
              <a:rPr lang="es-MX" altLang="es-ES_tradnl" sz="2600" dirty="0">
                <a:latin typeface="Candara" charset="0"/>
              </a:rPr>
              <a:t>Esta crisis tiene tintes dramáticos pues no es una crisis de algunos pocos, de unos cuantos países o de ciertas regiones. </a:t>
            </a:r>
            <a:r>
              <a:rPr lang="es-MX" altLang="es-ES_tradnl" sz="2600" b="1" dirty="0">
                <a:solidFill>
                  <a:srgbClr val="0070C0"/>
                </a:solidFill>
                <a:latin typeface="Candara" charset="0"/>
              </a:rPr>
              <a:t>Es una crisis de dimensión global.</a:t>
            </a:r>
          </a:p>
        </p:txBody>
      </p:sp>
      <p:sp>
        <p:nvSpPr>
          <p:cNvPr id="5" name="CuadroTexto 3"/>
          <p:cNvSpPr txBox="1">
            <a:spLocks noChangeArrowheads="1"/>
          </p:cNvSpPr>
          <p:nvPr/>
        </p:nvSpPr>
        <p:spPr bwMode="auto">
          <a:xfrm>
            <a:off x="591416" y="2630225"/>
            <a:ext cx="5212225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just"/>
            <a:r>
              <a:rPr lang="es-ES_tradnl" altLang="es-ES_tradnl" sz="2600" dirty="0">
                <a:latin typeface="Candara" charset="0"/>
              </a:rPr>
              <a:t>La crisis está </a:t>
            </a:r>
            <a:r>
              <a:rPr lang="es-ES_tradnl" altLang="es-ES_tradnl" sz="2600" dirty="0">
                <a:solidFill>
                  <a:srgbClr val="0070C0"/>
                </a:solidFill>
                <a:latin typeface="Candara" charset="0"/>
              </a:rPr>
              <a:t>destruyendo las certezas fundamentales</a:t>
            </a:r>
            <a:r>
              <a:rPr lang="es-ES_tradnl" altLang="es-ES_tradnl" sz="2600" dirty="0">
                <a:latin typeface="Candara" charset="0"/>
              </a:rPr>
              <a:t> y exaltando las tendencias negativas de las mismas. Parecen derrumbarse los pilares de esta civilización. </a:t>
            </a:r>
            <a:r>
              <a:rPr lang="es-ES_tradnl" altLang="es-ES_tradnl" sz="2600" dirty="0">
                <a:solidFill>
                  <a:srgbClr val="0070C0"/>
                </a:solidFill>
                <a:latin typeface="Candara" charset="0"/>
              </a:rPr>
              <a:t>Algo se ha roto y no hay puente que una.</a:t>
            </a:r>
          </a:p>
          <a:p>
            <a:pPr algn="just"/>
            <a:endParaRPr lang="es-ES_tradnl" altLang="es-ES_tradnl" sz="2600" dirty="0">
              <a:latin typeface="Candara" charset="0"/>
            </a:endParaRPr>
          </a:p>
          <a:p>
            <a:pPr algn="just"/>
            <a:r>
              <a:rPr lang="es-ES_tradnl" altLang="es-ES_tradnl" sz="2600" dirty="0">
                <a:latin typeface="Candara" charset="0"/>
              </a:rPr>
              <a:t>Esta crisis que afecta a todos se ha dado en llamarse </a:t>
            </a:r>
            <a:r>
              <a:rPr lang="es-ES_tradnl" altLang="es-ES_tradnl" sz="2600" b="1" dirty="0">
                <a:solidFill>
                  <a:srgbClr val="0070C0"/>
                </a:solidFill>
                <a:latin typeface="Candara" charset="0"/>
              </a:rPr>
              <a:t>posmodernidad.</a:t>
            </a:r>
            <a:endParaRPr lang="es-ES" altLang="es-ES_tradnl" sz="2600" b="1" dirty="0">
              <a:solidFill>
                <a:srgbClr val="0070C0"/>
              </a:solidFill>
              <a:latin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6234" y="2630225"/>
            <a:ext cx="5431416" cy="398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76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4100945" y="210235"/>
            <a:ext cx="79248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lang="en-U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EL PENSAMIENTO EN EDUCACI</a:t>
            </a:r>
            <a:r>
              <a:rPr lang="es-E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ÓN DEL PAPA FRANCISCO</a:t>
            </a:r>
            <a:endParaRPr lang="en-US" altLang="ko-KR" b="1" dirty="0">
              <a:solidFill>
                <a:prstClr val="black">
                  <a:lumMod val="75000"/>
                  <a:lumOff val="25000"/>
                </a:prstClr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7" name="57 CuadroTexto"/>
          <p:cNvSpPr txBox="1">
            <a:spLocks/>
          </p:cNvSpPr>
          <p:nvPr/>
        </p:nvSpPr>
        <p:spPr>
          <a:xfrm>
            <a:off x="591416" y="787092"/>
            <a:ext cx="11309639" cy="5355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2. LOS </a:t>
            </a:r>
            <a:r>
              <a:rPr lang="es-E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ÍCONOS DE LA CRISIS</a:t>
            </a: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4" name="Rectángulo 2"/>
          <p:cNvSpPr>
            <a:spLocks noChangeArrowheads="1"/>
          </p:cNvSpPr>
          <p:nvPr/>
        </p:nvSpPr>
        <p:spPr bwMode="auto">
          <a:xfrm>
            <a:off x="591415" y="1530148"/>
            <a:ext cx="11309639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just"/>
            <a:r>
              <a:rPr lang="es-ES_tradnl" altLang="es-ES_tradnl" sz="2600" dirty="0">
                <a:latin typeface="Candara" charset="0"/>
              </a:rPr>
              <a:t>Dos son los figuras que – a modo de iconos- el Cardenal Bergoglio presenta como símbolos de esta crisis: </a:t>
            </a:r>
            <a:r>
              <a:rPr lang="es-ES_tradnl" altLang="es-ES_tradnl" sz="2600" b="1" dirty="0">
                <a:solidFill>
                  <a:srgbClr val="0070C0"/>
                </a:solidFill>
                <a:latin typeface="Candara" charset="0"/>
              </a:rPr>
              <a:t>El naufragio y la errancia.</a:t>
            </a:r>
            <a:endParaRPr lang="es-ES" altLang="es-ES_tradnl" sz="2600" b="1" dirty="0">
              <a:solidFill>
                <a:srgbClr val="0070C0"/>
              </a:solidFill>
              <a:latin typeface="Candara" charset="0"/>
            </a:endParaRPr>
          </a:p>
        </p:txBody>
      </p:sp>
      <p:sp>
        <p:nvSpPr>
          <p:cNvPr id="5" name="Rectángulo 3"/>
          <p:cNvSpPr>
            <a:spLocks noChangeArrowheads="1"/>
          </p:cNvSpPr>
          <p:nvPr/>
        </p:nvSpPr>
        <p:spPr bwMode="auto">
          <a:xfrm>
            <a:off x="591415" y="2630225"/>
            <a:ext cx="5174903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just"/>
            <a:r>
              <a:rPr lang="es-ES_tradnl" altLang="es-ES_tradnl" sz="2600" dirty="0">
                <a:latin typeface="Candara" charset="0"/>
              </a:rPr>
              <a:t>La postmodernidad bien puede llamarse </a:t>
            </a:r>
            <a:r>
              <a:rPr lang="es-ES_tradnl" altLang="es-ES" sz="2600" b="1" dirty="0">
                <a:solidFill>
                  <a:srgbClr val="0070C0"/>
                </a:solidFill>
                <a:latin typeface="Candara" charset="0"/>
              </a:rPr>
              <a:t>“</a:t>
            </a:r>
            <a:r>
              <a:rPr lang="es-ES_tradnl" altLang="es-ES_tradnl" sz="2600" b="1" dirty="0">
                <a:solidFill>
                  <a:srgbClr val="0070C0"/>
                </a:solidFill>
                <a:latin typeface="Candara" charset="0"/>
              </a:rPr>
              <a:t>cultura del naufragio</a:t>
            </a:r>
            <a:r>
              <a:rPr lang="es-ES_tradnl" altLang="es-ES" sz="2600" b="1" dirty="0">
                <a:solidFill>
                  <a:srgbClr val="0070C0"/>
                </a:solidFill>
                <a:latin typeface="Candara" charset="0"/>
              </a:rPr>
              <a:t>”</a:t>
            </a:r>
            <a:r>
              <a:rPr lang="es-ES_tradnl" altLang="es-ES_tradnl" sz="2600" b="1" dirty="0">
                <a:latin typeface="Candara" charset="0"/>
              </a:rPr>
              <a:t>. </a:t>
            </a:r>
            <a:r>
              <a:rPr lang="es-ES_tradnl" altLang="es-ES_tradnl" sz="2600" dirty="0">
                <a:latin typeface="Candara" charset="0"/>
              </a:rPr>
              <a:t>Cada quien está solo con su propio ser y su propia historia. </a:t>
            </a:r>
            <a:endParaRPr lang="es-ES_tradnl" altLang="es-ES_tradnl" sz="2600" dirty="0" smtClean="0">
              <a:latin typeface="Candara" charset="0"/>
            </a:endParaRPr>
          </a:p>
          <a:p>
            <a:pPr algn="just"/>
            <a:endParaRPr lang="es-ES_tradnl" altLang="es-ES_tradnl" sz="2600" dirty="0">
              <a:latin typeface="Candara" charset="0"/>
            </a:endParaRPr>
          </a:p>
          <a:p>
            <a:pPr algn="just"/>
            <a:r>
              <a:rPr lang="es-ES_tradnl" altLang="es-ES_tradnl" sz="2600" dirty="0">
                <a:latin typeface="Candara" charset="0"/>
              </a:rPr>
              <a:t>Ésta es su condena pero también su riqueza. Allí, paradójicamente</a:t>
            </a:r>
            <a:r>
              <a:rPr lang="es-ES_tradnl" altLang="es-ES_tradnl" sz="2600" dirty="0" smtClean="0">
                <a:latin typeface="Candara" charset="0"/>
              </a:rPr>
              <a:t>,  </a:t>
            </a:r>
            <a:r>
              <a:rPr lang="es-ES_tradnl" altLang="es-ES_tradnl" sz="2600" dirty="0">
                <a:latin typeface="Candara" charset="0"/>
              </a:rPr>
              <a:t>está la tabla de salvación.  </a:t>
            </a:r>
          </a:p>
          <a:p>
            <a:pPr algn="just"/>
            <a:r>
              <a:rPr lang="es-ES_tradnl" altLang="es-ES_tradnl" sz="2600" dirty="0">
                <a:latin typeface="Candara" charset="0"/>
              </a:rPr>
              <a:t>Es </a:t>
            </a:r>
            <a:r>
              <a:rPr lang="es-ES_tradnl" altLang="es-ES_tradnl" sz="2600" dirty="0">
                <a:solidFill>
                  <a:srgbClr val="0070C0"/>
                </a:solidFill>
                <a:latin typeface="Candara" charset="0"/>
              </a:rPr>
              <a:t>una cultura de fragmentos </a:t>
            </a:r>
            <a:r>
              <a:rPr lang="es-ES_tradnl" altLang="es-ES_tradnl" sz="2600" dirty="0">
                <a:latin typeface="Candara" charset="0"/>
              </a:rPr>
              <a:t>que pretenden destruir la historia. </a:t>
            </a:r>
            <a:endParaRPr lang="es-ES" altLang="es-ES_tradnl" sz="2600" dirty="0">
              <a:latin typeface="Candara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330" y="2630225"/>
            <a:ext cx="5813542" cy="388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8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4100945" y="210235"/>
            <a:ext cx="79248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lang="en-U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EL PENSAMIENTO EN EDUCACI</a:t>
            </a:r>
            <a:r>
              <a:rPr lang="es-E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ÓN DEL PAPA FRANCISCO</a:t>
            </a:r>
            <a:endParaRPr lang="en-US" altLang="ko-KR" b="1" dirty="0">
              <a:solidFill>
                <a:prstClr val="black">
                  <a:lumMod val="75000"/>
                  <a:lumOff val="25000"/>
                </a:prstClr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7" name="57 CuadroTexto"/>
          <p:cNvSpPr txBox="1">
            <a:spLocks/>
          </p:cNvSpPr>
          <p:nvPr/>
        </p:nvSpPr>
        <p:spPr>
          <a:xfrm>
            <a:off x="591416" y="787092"/>
            <a:ext cx="11309639" cy="5355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2. LOS </a:t>
            </a:r>
            <a:r>
              <a:rPr lang="es-E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ÍCONOS DE LA CRISIS</a:t>
            </a: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4" name="Rectángulo 2"/>
          <p:cNvSpPr>
            <a:spLocks noChangeArrowheads="1"/>
          </p:cNvSpPr>
          <p:nvPr/>
        </p:nvSpPr>
        <p:spPr bwMode="auto">
          <a:xfrm>
            <a:off x="591416" y="1530148"/>
            <a:ext cx="11309639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just"/>
            <a:r>
              <a:rPr lang="es-ES_tradnl" altLang="es-ES_tradnl" sz="2600" dirty="0">
                <a:latin typeface="Candara" charset="0"/>
              </a:rPr>
              <a:t>La </a:t>
            </a:r>
            <a:r>
              <a:rPr lang="es-ES_tradnl" altLang="es-ES_tradnl" sz="2600" b="1" dirty="0">
                <a:latin typeface="Candara" charset="0"/>
              </a:rPr>
              <a:t>errancia</a:t>
            </a:r>
            <a:r>
              <a:rPr lang="es-ES_tradnl" altLang="es-ES_tradnl" sz="2600" dirty="0">
                <a:latin typeface="Candara" charset="0"/>
              </a:rPr>
              <a:t> se diferencia del peregrinaje. Ella </a:t>
            </a:r>
            <a:r>
              <a:rPr lang="es-ES_tradnl" altLang="es-ES_tradnl" sz="2600" dirty="0">
                <a:solidFill>
                  <a:srgbClr val="0070C0"/>
                </a:solidFill>
                <a:latin typeface="Candara" charset="0"/>
              </a:rPr>
              <a:t>no tiene rumbo fijo, meta para alcanzar, ilusiones que alimenten el camino</a:t>
            </a:r>
            <a:r>
              <a:rPr lang="es-ES_tradnl" altLang="es-ES_tradnl" sz="2600" dirty="0">
                <a:latin typeface="Candara" charset="0"/>
              </a:rPr>
              <a:t>. La contemporaneidad alimenta la errancia con su dispersión y con la sutil </a:t>
            </a:r>
            <a:r>
              <a:rPr lang="es-ES_tradnl" altLang="es-ES_tradnl" sz="2600" dirty="0">
                <a:solidFill>
                  <a:srgbClr val="0070C0"/>
                </a:solidFill>
                <a:latin typeface="Candara" charset="0"/>
              </a:rPr>
              <a:t>aniquilación de la utopía y la esperanza</a:t>
            </a:r>
            <a:r>
              <a:rPr lang="es-ES_tradnl" altLang="es-ES_tradnl" sz="2600" dirty="0">
                <a:latin typeface="Candara" charset="0"/>
              </a:rPr>
              <a:t>.</a:t>
            </a:r>
            <a:endParaRPr lang="es-ES" altLang="es-ES_tradnl" sz="2600" dirty="0">
              <a:latin typeface="Candara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172" y="2822810"/>
            <a:ext cx="9125725" cy="381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44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4100945" y="210235"/>
            <a:ext cx="79248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lang="en-U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EL PENSAMIENTO EN EDUCACI</a:t>
            </a:r>
            <a:r>
              <a:rPr lang="es-E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ÓN DEL PAPA FRANCISCO</a:t>
            </a:r>
            <a:endParaRPr lang="en-US" altLang="ko-KR" b="1" dirty="0">
              <a:solidFill>
                <a:prstClr val="black">
                  <a:lumMod val="75000"/>
                  <a:lumOff val="25000"/>
                </a:prstClr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7" name="57 CuadroTexto"/>
          <p:cNvSpPr txBox="1">
            <a:spLocks/>
          </p:cNvSpPr>
          <p:nvPr/>
        </p:nvSpPr>
        <p:spPr>
          <a:xfrm>
            <a:off x="591416" y="787092"/>
            <a:ext cx="11309639" cy="5355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2. LOS </a:t>
            </a:r>
            <a:r>
              <a:rPr lang="es-E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ÍCONOS DE LA CRISIS</a:t>
            </a: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4" name="Rectángulo 2"/>
          <p:cNvSpPr>
            <a:spLocks noChangeArrowheads="1"/>
          </p:cNvSpPr>
          <p:nvPr/>
        </p:nvSpPr>
        <p:spPr bwMode="auto">
          <a:xfrm>
            <a:off x="591416" y="1530148"/>
            <a:ext cx="1130963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just"/>
            <a:r>
              <a:rPr lang="es-ES_tradnl" altLang="es-ES_tradnl" sz="2600" dirty="0">
                <a:latin typeface="Candara" charset="0"/>
              </a:rPr>
              <a:t>El hombre contemporáneo es huérfano y errante  por tres </a:t>
            </a:r>
            <a:r>
              <a:rPr lang="es-ES_tradnl" altLang="es-ES_tradnl" sz="2600" dirty="0" smtClean="0">
                <a:latin typeface="Candara" charset="0"/>
              </a:rPr>
              <a:t>aspectos. </a:t>
            </a:r>
            <a:r>
              <a:rPr lang="es-ES_tradnl" altLang="es-ES_tradnl" sz="1800" dirty="0">
                <a:latin typeface="Cambria" charset="0"/>
              </a:rPr>
              <a:t> </a:t>
            </a:r>
            <a:endParaRPr lang="es-ES" altLang="es-ES_tradnl" sz="1800" dirty="0">
              <a:latin typeface="Cambria" charset="0"/>
            </a:endParaRPr>
          </a:p>
        </p:txBody>
      </p:sp>
      <p:sp>
        <p:nvSpPr>
          <p:cNvPr id="5" name="CuadroTexto 3"/>
          <p:cNvSpPr txBox="1">
            <a:spLocks noChangeArrowheads="1"/>
          </p:cNvSpPr>
          <p:nvPr/>
        </p:nvSpPr>
        <p:spPr bwMode="auto">
          <a:xfrm>
            <a:off x="591415" y="2230116"/>
            <a:ext cx="5193565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just"/>
            <a:r>
              <a:rPr lang="es-ES_tradnl" altLang="es-ES_tradnl" sz="2600" dirty="0">
                <a:latin typeface="Candara" charset="0"/>
              </a:rPr>
              <a:t>1. Por la </a:t>
            </a:r>
            <a:r>
              <a:rPr lang="es-ES_tradnl" altLang="es-ES_tradnl" sz="2600" b="1" dirty="0">
                <a:solidFill>
                  <a:srgbClr val="0070C0"/>
                </a:solidFill>
                <a:latin typeface="Candara" charset="0"/>
              </a:rPr>
              <a:t>experiencia de discontinuidad </a:t>
            </a:r>
            <a:r>
              <a:rPr lang="es-ES_tradnl" altLang="es-ES_tradnl" sz="2600" dirty="0">
                <a:latin typeface="Candara" charset="0"/>
              </a:rPr>
              <a:t>que se origina en la </a:t>
            </a:r>
            <a:r>
              <a:rPr lang="es-ES_tradnl" altLang="es-ES_tradnl" sz="2600" dirty="0">
                <a:solidFill>
                  <a:srgbClr val="0070C0"/>
                </a:solidFill>
                <a:latin typeface="Candara" charset="0"/>
              </a:rPr>
              <a:t>vivencia fragmentada del tiempo y de la historia.</a:t>
            </a:r>
          </a:p>
          <a:p>
            <a:pPr algn="just"/>
            <a:endParaRPr lang="es-ES_tradnl" altLang="es-ES_tradnl" sz="2600" dirty="0">
              <a:latin typeface="Candara" charset="0"/>
            </a:endParaRPr>
          </a:p>
          <a:p>
            <a:pPr algn="just"/>
            <a:r>
              <a:rPr lang="es-ES_tradnl" altLang="es-ES_tradnl" sz="2600" dirty="0">
                <a:latin typeface="Candara" charset="0"/>
              </a:rPr>
              <a:t>2.  Por el </a:t>
            </a:r>
            <a:r>
              <a:rPr lang="es-ES_tradnl" altLang="es-ES_tradnl" sz="2600" b="1" dirty="0">
                <a:solidFill>
                  <a:srgbClr val="0070C0"/>
                </a:solidFill>
                <a:latin typeface="Candara" charset="0"/>
              </a:rPr>
              <a:t>sentimiento de desarraigo </a:t>
            </a:r>
            <a:r>
              <a:rPr lang="es-ES_tradnl" altLang="es-ES_tradnl" sz="2600" dirty="0">
                <a:latin typeface="Candara" charset="0"/>
              </a:rPr>
              <a:t>que se vivencia en lo </a:t>
            </a:r>
            <a:r>
              <a:rPr lang="es-ES_tradnl" altLang="es-ES_tradnl" sz="2600" dirty="0">
                <a:solidFill>
                  <a:srgbClr val="0070C0"/>
                </a:solidFill>
                <a:latin typeface="Candara" charset="0"/>
              </a:rPr>
              <a:t>espacial, lo existencial y lo espiritual. </a:t>
            </a:r>
          </a:p>
          <a:p>
            <a:pPr algn="just"/>
            <a:endParaRPr lang="es-ES_tradnl" altLang="es-ES_tradnl" sz="2600" b="1" dirty="0">
              <a:latin typeface="Candara" charset="0"/>
            </a:endParaRPr>
          </a:p>
          <a:p>
            <a:pPr algn="just"/>
            <a:r>
              <a:rPr lang="es-ES_tradnl" altLang="es-ES_tradnl" sz="2600" dirty="0"/>
              <a:t>3. </a:t>
            </a:r>
            <a:r>
              <a:rPr lang="es-ES_tradnl" altLang="es-ES_tradnl" sz="2600" b="1" dirty="0">
                <a:solidFill>
                  <a:srgbClr val="0070C0"/>
                </a:solidFill>
              </a:rPr>
              <a:t>La caída de las certezas.</a:t>
            </a:r>
            <a:endParaRPr lang="es-ES" altLang="es-ES_tradnl" sz="2600" b="1" dirty="0">
              <a:solidFill>
                <a:srgbClr val="0070C0"/>
              </a:solidFill>
              <a:latin typeface="Candara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4897" y="2230116"/>
            <a:ext cx="5836158" cy="422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4100945" y="210235"/>
            <a:ext cx="79248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lang="en-U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EL PENSAMIENTO EN EDUCACI</a:t>
            </a:r>
            <a:r>
              <a:rPr lang="es-E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ÓN DEL PAPA FRANCISCO</a:t>
            </a:r>
            <a:endParaRPr lang="en-US" altLang="ko-KR" b="1" dirty="0">
              <a:solidFill>
                <a:prstClr val="black">
                  <a:lumMod val="75000"/>
                  <a:lumOff val="25000"/>
                </a:prstClr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7" name="57 CuadroTexto"/>
          <p:cNvSpPr txBox="1">
            <a:spLocks/>
          </p:cNvSpPr>
          <p:nvPr/>
        </p:nvSpPr>
        <p:spPr>
          <a:xfrm>
            <a:off x="591416" y="787092"/>
            <a:ext cx="11309639" cy="5355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2. LOS </a:t>
            </a:r>
            <a:r>
              <a:rPr lang="es-E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ÍCONOS DE LA CRISIS</a:t>
            </a: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4" name="CuadroTexto 7"/>
          <p:cNvSpPr txBox="1">
            <a:spLocks noChangeArrowheads="1"/>
          </p:cNvSpPr>
          <p:nvPr/>
        </p:nvSpPr>
        <p:spPr bwMode="auto">
          <a:xfrm>
            <a:off x="591416" y="1530148"/>
            <a:ext cx="1130963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s-MX" altLang="es-ES_tradnl" sz="2600" dirty="0">
                <a:latin typeface="Candara" charset="0"/>
              </a:rPr>
              <a:t>Para concluir, el cardenal nos invita a reflexionar sobre el papel de</a:t>
            </a:r>
            <a:r>
              <a:rPr lang="es-MX" altLang="es-ES_tradnl" sz="2200" dirty="0">
                <a:latin typeface="Candara" charset="0"/>
              </a:rPr>
              <a:t>:</a:t>
            </a:r>
            <a:endParaRPr lang="es-ES" altLang="es-ES_tradnl" sz="2200" dirty="0">
              <a:latin typeface="Candara" charset="0"/>
            </a:endParaRPr>
          </a:p>
        </p:txBody>
      </p:sp>
      <p:sp>
        <p:nvSpPr>
          <p:cNvPr id="5" name="CuadroTexto 8"/>
          <p:cNvSpPr txBox="1">
            <a:spLocks noChangeArrowheads="1"/>
          </p:cNvSpPr>
          <p:nvPr/>
        </p:nvSpPr>
        <p:spPr bwMode="auto">
          <a:xfrm>
            <a:off x="591415" y="2067092"/>
            <a:ext cx="5062935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just"/>
            <a:r>
              <a:rPr lang="es-ES_tradnl" altLang="es-ES_tradnl" sz="2600" dirty="0">
                <a:latin typeface="Candara" charset="0"/>
              </a:rPr>
              <a:t>1. </a:t>
            </a:r>
            <a:r>
              <a:rPr lang="es-ES_tradnl" altLang="es-ES_tradnl" sz="2600" b="1" dirty="0">
                <a:solidFill>
                  <a:srgbClr val="0070C0"/>
                </a:solidFill>
                <a:latin typeface="Candara" charset="0"/>
              </a:rPr>
              <a:t>El gnosticismo </a:t>
            </a:r>
            <a:r>
              <a:rPr lang="es-ES_tradnl" altLang="es-ES_tradnl" sz="2600" dirty="0">
                <a:latin typeface="Candara" charset="0"/>
              </a:rPr>
              <a:t>que se genera en la </a:t>
            </a:r>
            <a:r>
              <a:rPr lang="es-ES_tradnl" altLang="es-ES_tradnl" sz="2600" dirty="0">
                <a:solidFill>
                  <a:srgbClr val="0070C0"/>
                </a:solidFill>
                <a:latin typeface="Candara" charset="0"/>
              </a:rPr>
              <a:t>mentalidad tecnicista </a:t>
            </a:r>
            <a:r>
              <a:rPr lang="es-ES_tradnl" altLang="es-ES_tradnl" sz="2600" dirty="0">
                <a:latin typeface="Candara" charset="0"/>
              </a:rPr>
              <a:t>y en la búsqueda de un mesianismo profano.</a:t>
            </a:r>
          </a:p>
          <a:p>
            <a:pPr algn="just"/>
            <a:endParaRPr lang="es-ES_tradnl" altLang="es-ES_tradnl" sz="2600" dirty="0">
              <a:latin typeface="Candara" charset="0"/>
            </a:endParaRPr>
          </a:p>
          <a:p>
            <a:pPr algn="just"/>
            <a:r>
              <a:rPr lang="es-ES_tradnl" altLang="es-ES_tradnl" sz="2600" dirty="0">
                <a:latin typeface="Candara" charset="0"/>
              </a:rPr>
              <a:t>2. </a:t>
            </a:r>
            <a:r>
              <a:rPr lang="es-ES_tradnl" altLang="es-ES_tradnl" sz="2600" b="1" dirty="0">
                <a:solidFill>
                  <a:srgbClr val="0070C0"/>
                </a:solidFill>
                <a:latin typeface="Candara" charset="0"/>
              </a:rPr>
              <a:t>El teísmo </a:t>
            </a:r>
            <a:r>
              <a:rPr lang="es-ES_tradnl" altLang="es-ES_tradnl" sz="2600" dirty="0">
                <a:latin typeface="Candara" charset="0"/>
              </a:rPr>
              <a:t>generado por la oferta de un Olimpo de dioses fabricados a la propia medida, </a:t>
            </a:r>
            <a:r>
              <a:rPr lang="es-ES_tradnl" altLang="es-ES_tradnl" sz="2600" dirty="0">
                <a:solidFill>
                  <a:srgbClr val="0070C0"/>
                </a:solidFill>
                <a:latin typeface="Candara" charset="0"/>
              </a:rPr>
              <a:t>imagen y semejanza  de las insatisfacciones, miedos y autosuficiencias propias de cada uno. </a:t>
            </a:r>
            <a:endParaRPr lang="es-ES" altLang="es-ES_tradnl" sz="2600" dirty="0">
              <a:solidFill>
                <a:srgbClr val="0070C0"/>
              </a:solidFill>
              <a:latin typeface="Candara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6051" y="2187345"/>
            <a:ext cx="6045004" cy="425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52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4100945" y="210235"/>
            <a:ext cx="79248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lang="en-U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EL PENSAMIENTO EN EDUCACI</a:t>
            </a:r>
            <a:r>
              <a:rPr lang="es-E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ÓN DEL PAPA FRANCISCO</a:t>
            </a:r>
            <a:endParaRPr lang="en-US" altLang="ko-KR" b="1" dirty="0">
              <a:solidFill>
                <a:prstClr val="black">
                  <a:lumMod val="75000"/>
                  <a:lumOff val="25000"/>
                </a:prstClr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7" name="57 CuadroTexto"/>
          <p:cNvSpPr txBox="1">
            <a:spLocks/>
          </p:cNvSpPr>
          <p:nvPr/>
        </p:nvSpPr>
        <p:spPr>
          <a:xfrm>
            <a:off x="591416" y="787092"/>
            <a:ext cx="11309639" cy="5355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2. LOS </a:t>
            </a:r>
            <a:r>
              <a:rPr lang="es-E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ÍCONOS DE LA CRISIS</a:t>
            </a: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5" name="Rectángulo 2"/>
          <p:cNvSpPr>
            <a:spLocks noChangeArrowheads="1"/>
          </p:cNvSpPr>
          <p:nvPr/>
        </p:nvSpPr>
        <p:spPr bwMode="auto">
          <a:xfrm>
            <a:off x="591416" y="1530148"/>
            <a:ext cx="590269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just"/>
            <a:r>
              <a:rPr lang="es-ES_tradnl" altLang="es-ES_tradnl" sz="2600" dirty="0">
                <a:latin typeface="Candara" charset="0"/>
              </a:rPr>
              <a:t>3. El </a:t>
            </a:r>
            <a:r>
              <a:rPr lang="es-ES_tradnl" altLang="es-ES_tradnl" sz="2600" b="1" dirty="0">
                <a:latin typeface="Candara" charset="0"/>
              </a:rPr>
              <a:t>sincretismo</a:t>
            </a:r>
            <a:r>
              <a:rPr lang="es-ES_tradnl" altLang="es-ES_tradnl" sz="2600" dirty="0">
                <a:latin typeface="Candara" charset="0"/>
              </a:rPr>
              <a:t> conciliador que fascina por la </a:t>
            </a:r>
            <a:r>
              <a:rPr lang="es-ES_tradnl" altLang="es-ES_tradnl" sz="2600" dirty="0">
                <a:solidFill>
                  <a:srgbClr val="0070C0"/>
                </a:solidFill>
                <a:latin typeface="Candara" charset="0"/>
              </a:rPr>
              <a:t>apariencia de equilibrio.</a:t>
            </a:r>
          </a:p>
          <a:p>
            <a:pPr algn="just"/>
            <a:endParaRPr lang="es-ES_tradnl" altLang="es-ES_tradnl" sz="2600" dirty="0">
              <a:latin typeface="Candara" charset="0"/>
            </a:endParaRPr>
          </a:p>
          <a:p>
            <a:pPr algn="just"/>
            <a:r>
              <a:rPr lang="es-ES_tradnl" altLang="es-ES_tradnl" sz="2600" dirty="0">
                <a:latin typeface="Candara" charset="0"/>
              </a:rPr>
              <a:t>4. El </a:t>
            </a:r>
            <a:r>
              <a:rPr lang="es-ES_tradnl" altLang="es-ES_tradnl" sz="2600" b="1" dirty="0">
                <a:latin typeface="Candara" charset="0"/>
              </a:rPr>
              <a:t>relativismo</a:t>
            </a:r>
            <a:r>
              <a:rPr lang="es-ES_tradnl" altLang="es-ES_tradnl" sz="2600" dirty="0">
                <a:latin typeface="Candara" charset="0"/>
              </a:rPr>
              <a:t>, fruto de la incertidumbre contagiada de mediocridad y que genera </a:t>
            </a:r>
            <a:r>
              <a:rPr lang="es-ES_tradnl" altLang="es-ES_tradnl" sz="2600" dirty="0">
                <a:solidFill>
                  <a:srgbClr val="0070C0"/>
                </a:solidFill>
                <a:latin typeface="Candara" charset="0"/>
              </a:rPr>
              <a:t>un moralismo inmanente que pospone lo trascendente y lo reemplaza con falsas promesas </a:t>
            </a:r>
            <a:r>
              <a:rPr lang="es-ES_tradnl" altLang="es-ES_tradnl" sz="2600" dirty="0">
                <a:latin typeface="Candara" charset="0"/>
              </a:rPr>
              <a:t>o fines coyunturales</a:t>
            </a:r>
            <a:r>
              <a:rPr lang="es-ES_tradnl" altLang="es-ES_tradnl" sz="2600" dirty="0" smtClean="0">
                <a:latin typeface="Candara" charset="0"/>
              </a:rPr>
              <a:t>.</a:t>
            </a:r>
            <a:endParaRPr lang="es-MX" altLang="es-ES_tradnl" sz="2200" dirty="0">
              <a:latin typeface="Candara" charset="0"/>
            </a:endParaRPr>
          </a:p>
        </p:txBody>
      </p:sp>
      <p:sp>
        <p:nvSpPr>
          <p:cNvPr id="8" name="Rectángulo 7"/>
          <p:cNvSpPr>
            <a:spLocks noChangeArrowheads="1"/>
          </p:cNvSpPr>
          <p:nvPr/>
        </p:nvSpPr>
        <p:spPr bwMode="auto">
          <a:xfrm>
            <a:off x="591416" y="5223467"/>
            <a:ext cx="11309639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just"/>
            <a:r>
              <a:rPr lang="es-MX" altLang="es-ES_tradnl" sz="2600" dirty="0">
                <a:solidFill>
                  <a:srgbClr val="000000"/>
                </a:solidFill>
                <a:latin typeface="Candara" charset="0"/>
              </a:rPr>
              <a:t>5. </a:t>
            </a:r>
            <a:r>
              <a:rPr lang="es-ES_tradnl" altLang="es-ES_tradnl" sz="2600" dirty="0">
                <a:solidFill>
                  <a:srgbClr val="000000"/>
                </a:solidFill>
                <a:latin typeface="Candara" charset="0"/>
              </a:rPr>
              <a:t>El </a:t>
            </a:r>
            <a:r>
              <a:rPr lang="es-ES_tradnl" altLang="es-ES_tradnl" sz="2600" b="1" dirty="0">
                <a:solidFill>
                  <a:srgbClr val="000000"/>
                </a:solidFill>
                <a:latin typeface="Candara" charset="0"/>
              </a:rPr>
              <a:t>nihilismo</a:t>
            </a:r>
            <a:r>
              <a:rPr lang="es-ES_tradnl" altLang="es-ES_tradnl" sz="2600" dirty="0">
                <a:solidFill>
                  <a:srgbClr val="000000"/>
                </a:solidFill>
                <a:latin typeface="Candara" charset="0"/>
              </a:rPr>
              <a:t> que tiene como base la pretendida </a:t>
            </a:r>
            <a:r>
              <a:rPr lang="es-ES_tradnl" altLang="es-ES_tradnl" sz="2600" dirty="0">
                <a:solidFill>
                  <a:srgbClr val="0070C0"/>
                </a:solidFill>
                <a:latin typeface="Candara" charset="0"/>
              </a:rPr>
              <a:t>búsqueda de puridad</a:t>
            </a:r>
            <a:r>
              <a:rPr lang="es-ES_tradnl" altLang="es-ES_tradnl" sz="2600" dirty="0">
                <a:solidFill>
                  <a:srgbClr val="000000"/>
                </a:solidFill>
                <a:latin typeface="Candara" charset="0"/>
              </a:rPr>
              <a:t>. </a:t>
            </a:r>
            <a:r>
              <a:rPr lang="es-ES_tradnl" altLang="es-ES_tradnl" sz="2600" dirty="0">
                <a:latin typeface="Candara" charset="0"/>
              </a:rPr>
              <a:t>Esta pasa por encima de los valores históricos de los pueblos y aísla la conciencia de tal manera que </a:t>
            </a:r>
            <a:r>
              <a:rPr lang="es-ES_tradnl" altLang="es-ES_tradnl" sz="2600" dirty="0">
                <a:solidFill>
                  <a:srgbClr val="0070C0"/>
                </a:solidFill>
                <a:latin typeface="Candara" charset="0"/>
              </a:rPr>
              <a:t>la impide captar y aceptar los límites de los procesos.</a:t>
            </a:r>
            <a:endParaRPr lang="es-ES" altLang="es-ES_tradnl" sz="2600" dirty="0">
              <a:solidFill>
                <a:srgbClr val="0070C0"/>
              </a:solidFill>
              <a:latin typeface="Candara" charset="0"/>
            </a:endParaRPr>
          </a:p>
          <a:p>
            <a:pPr algn="just"/>
            <a:endParaRPr lang="es-ES" altLang="es-ES_tradnl" sz="2200" dirty="0">
              <a:solidFill>
                <a:srgbClr val="0070C0"/>
              </a:solidFill>
              <a:latin typeface="Candara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8658" y="1598199"/>
            <a:ext cx="5097845" cy="362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03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4100945" y="210235"/>
            <a:ext cx="79248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lang="en-U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EL PENSAMIENTO EN EDUCACI</a:t>
            </a:r>
            <a:r>
              <a:rPr lang="es-E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ÓN DEL PAPA FRANCISCO</a:t>
            </a:r>
            <a:endParaRPr lang="en-US" altLang="ko-KR" b="1" dirty="0">
              <a:solidFill>
                <a:prstClr val="black">
                  <a:lumMod val="75000"/>
                  <a:lumOff val="25000"/>
                </a:prstClr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7" name="57 CuadroTexto"/>
          <p:cNvSpPr txBox="1">
            <a:spLocks/>
          </p:cNvSpPr>
          <p:nvPr/>
        </p:nvSpPr>
        <p:spPr>
          <a:xfrm>
            <a:off x="591416" y="787092"/>
            <a:ext cx="11309639" cy="5355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3. PENSAMIENTO EDUCATIVO</a:t>
            </a: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548001" y="6232849"/>
            <a:ext cx="70166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600" dirty="0" smtClean="0">
                <a:latin typeface="Candara" charset="0"/>
                <a:ea typeface="Candara" charset="0"/>
                <a:cs typeface="Candara" charset="0"/>
                <a:hlinkClick r:id="rId2" invalidUrl="file://localhost/Volumes/OSCAR A. P%C3%89REZ S./Oscar A. P%C3%A9rez Sayago/2. BIBLIOTECA/1. IGLESIA/1. EVANGELIZACI%C3%93N/1. PASTORAL/1. PASTORAL EDUCATIVA/1. PASTORAL EDUCATIVA/BIBLIOTECA/7. VIDEOS/- Pensamiento educativo del Papa.mp4" action="ppaction://hlinkfile"/>
              </a:rPr>
              <a:t>MENSAJE A LOS EDUCADORES DE AM</a:t>
            </a:r>
            <a:r>
              <a:rPr lang="es-ES" sz="2600" dirty="0" smtClean="0">
                <a:latin typeface="Candara" charset="0"/>
                <a:ea typeface="Candara" charset="0"/>
                <a:cs typeface="Candara" charset="0"/>
                <a:hlinkClick r:id="rId3" invalidUrl="file://localhost/Volumes/OSCAR A. P%C3%89REZ S./Oscar A. P%C3%A9rez Sayago/2. BIBLIOTECA/1. IGLESIA/1. EVANGELIZACI%C3%93N/1. PASTORAL/1. PASTORAL EDUCATIVA/1. PASTORAL EDUCATIVA/BIBLIOTECA/7. VIDEOS/- Pensamiento educativo del Papa.mp4" action="ppaction://hlinkfile"/>
              </a:rPr>
              <a:t>ÉRICA</a:t>
            </a:r>
            <a:endParaRPr lang="es-ES_tradnl" sz="26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351" y="1530148"/>
            <a:ext cx="10039739" cy="470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2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4100945" y="210235"/>
            <a:ext cx="79248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lang="en-U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EL PENSAMIENTO EN EDUCACI</a:t>
            </a:r>
            <a:r>
              <a:rPr lang="es-E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ÓN DEL PAPA FRANCISCO</a:t>
            </a:r>
            <a:endParaRPr lang="en-US" altLang="ko-KR" b="1" dirty="0">
              <a:solidFill>
                <a:prstClr val="black">
                  <a:lumMod val="75000"/>
                  <a:lumOff val="25000"/>
                </a:prstClr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7" name="57 CuadroTexto"/>
          <p:cNvSpPr txBox="1">
            <a:spLocks/>
          </p:cNvSpPr>
          <p:nvPr/>
        </p:nvSpPr>
        <p:spPr>
          <a:xfrm>
            <a:off x="591416" y="787092"/>
            <a:ext cx="11309639" cy="5355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3. PENSAMIENTO EDUCATIVO</a:t>
            </a: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91415" y="1510145"/>
            <a:ext cx="1130963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600" dirty="0" smtClean="0">
                <a:latin typeface="Candara" charset="0"/>
                <a:ea typeface="Candara" charset="0"/>
                <a:cs typeface="Candara" charset="0"/>
              </a:rPr>
              <a:t>La educaci</a:t>
            </a:r>
            <a:r>
              <a:rPr lang="es-ES" sz="2600" dirty="0" smtClean="0">
                <a:latin typeface="Candara" charset="0"/>
                <a:ea typeface="Candara" charset="0"/>
                <a:cs typeface="Candara" charset="0"/>
              </a:rPr>
              <a:t>ón católica es uno de los </a:t>
            </a:r>
            <a:r>
              <a:rPr lang="es-ES" sz="26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desafíos más importantes de la Iglesia</a:t>
            </a:r>
            <a:r>
              <a:rPr lang="es-ES" sz="2600" dirty="0" smtClean="0">
                <a:latin typeface="Candara" charset="0"/>
                <a:ea typeface="Candara" charset="0"/>
                <a:cs typeface="Candara" charset="0"/>
              </a:rPr>
              <a:t>, dedicada hoy a realizar la nueva evangelización </a:t>
            </a:r>
            <a:r>
              <a:rPr lang="es-ES" sz="26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en un contexto histórico y cultural en constante transformación.</a:t>
            </a:r>
            <a:endParaRPr lang="es-ES_tradnl" sz="2600" dirty="0">
              <a:solidFill>
                <a:srgbClr val="0070C0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164" y="2802807"/>
            <a:ext cx="9434946" cy="380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2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4100945" y="210235"/>
            <a:ext cx="79248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lang="en-U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EL PENSAMIENTO EN EDUCACI</a:t>
            </a:r>
            <a:r>
              <a:rPr lang="es-E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ÓN DEL PAPA FRANCISCO</a:t>
            </a:r>
            <a:endParaRPr lang="en-US" altLang="ko-KR" b="1" dirty="0">
              <a:solidFill>
                <a:prstClr val="black">
                  <a:lumMod val="75000"/>
                  <a:lumOff val="25000"/>
                </a:prstClr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7" name="57 CuadroTexto"/>
          <p:cNvSpPr txBox="1">
            <a:spLocks/>
          </p:cNvSpPr>
          <p:nvPr/>
        </p:nvSpPr>
        <p:spPr>
          <a:xfrm>
            <a:off x="591416" y="787092"/>
            <a:ext cx="11309639" cy="5355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3. PENSAMIENTO EDUCATIVO</a:t>
            </a: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91416" y="1698171"/>
            <a:ext cx="635056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600" noProof="1" smtClean="0">
                <a:latin typeface="Candara" charset="0"/>
                <a:ea typeface="Candara" charset="0"/>
                <a:cs typeface="Candara" charset="0"/>
              </a:rPr>
              <a:t>El Papa llama la atenci</a:t>
            </a:r>
            <a:r>
              <a:rPr lang="es-ES" sz="2600" noProof="1" smtClean="0">
                <a:latin typeface="Candara" charset="0"/>
                <a:ea typeface="Candara" charset="0"/>
                <a:cs typeface="Candara" charset="0"/>
              </a:rPr>
              <a:t>ón en tres aspectos:</a:t>
            </a:r>
          </a:p>
          <a:p>
            <a:endParaRPr lang="es-ES" sz="2600" b="1" noProof="1" smtClean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600" b="1" noProof="1" smtClean="0">
                <a:latin typeface="Candara" charset="0"/>
                <a:ea typeface="Candara" charset="0"/>
                <a:cs typeface="Candara" charset="0"/>
              </a:rPr>
              <a:t>1. El valor del diálogo en la educación. </a:t>
            </a:r>
            <a:r>
              <a:rPr lang="es-ES" sz="2600" noProof="1" smtClean="0">
                <a:latin typeface="Candara" charset="0"/>
                <a:ea typeface="Candara" charset="0"/>
                <a:cs typeface="Candara" charset="0"/>
              </a:rPr>
              <a:t>Las escuelas católicas ofrecen a todos </a:t>
            </a:r>
            <a:r>
              <a:rPr lang="es-ES" sz="2600" noProof="1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una propuesta educativa que mira el desarrollo integral de la persona</a:t>
            </a:r>
            <a:r>
              <a:rPr lang="es-ES" sz="2600" noProof="1" smtClean="0">
                <a:latin typeface="Candara" charset="0"/>
                <a:ea typeface="Candara" charset="0"/>
                <a:cs typeface="Candara" charset="0"/>
              </a:rPr>
              <a:t> y responde al derecho de todos de tener acceso al saber y al conocimiento.</a:t>
            </a:r>
          </a:p>
          <a:p>
            <a:pPr algn="just"/>
            <a:endParaRPr lang="es-ES" sz="2600" b="1" noProof="1" smtClean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600" noProof="1" smtClean="0">
                <a:latin typeface="Candara" charset="0"/>
                <a:ea typeface="Candara" charset="0"/>
                <a:cs typeface="Candara" charset="0"/>
              </a:rPr>
              <a:t>Están llamadas a ofrecer a todos, con pleno respeto de la libertad de cada uno y de los métodos, </a:t>
            </a:r>
            <a:r>
              <a:rPr lang="es-ES" sz="2600" noProof="1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la propuesta cristiana. </a:t>
            </a:r>
            <a:endParaRPr lang="es-ES" sz="2600" noProof="1">
              <a:solidFill>
                <a:srgbClr val="0070C0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8588" y="1866122"/>
            <a:ext cx="4628854" cy="472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0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4100945" y="210235"/>
            <a:ext cx="79248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lang="en-U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EL PENSAMIENTO EN EDUCACI</a:t>
            </a:r>
            <a:r>
              <a:rPr lang="es-E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ÓN DEL PAPA FRANCISCO</a:t>
            </a:r>
            <a:endParaRPr lang="en-US" altLang="ko-KR" b="1" dirty="0">
              <a:solidFill>
                <a:prstClr val="black">
                  <a:lumMod val="75000"/>
                  <a:lumOff val="25000"/>
                </a:prstClr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7" name="57 CuadroTexto"/>
          <p:cNvSpPr txBox="1">
            <a:spLocks/>
          </p:cNvSpPr>
          <p:nvPr/>
        </p:nvSpPr>
        <p:spPr>
          <a:xfrm>
            <a:off x="591416" y="787092"/>
            <a:ext cx="11309639" cy="5355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3. PENSAMIENTO EDUCATIVO</a:t>
            </a: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4907902" y="1530148"/>
            <a:ext cx="699315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600" b="1" noProof="1" smtClean="0">
                <a:latin typeface="Candara" charset="0"/>
                <a:ea typeface="Candara" charset="0"/>
                <a:cs typeface="Candara" charset="0"/>
              </a:rPr>
              <a:t>2. Preparaci</a:t>
            </a:r>
            <a:r>
              <a:rPr lang="es-ES" sz="2600" b="1" noProof="1" smtClean="0">
                <a:latin typeface="Candara" charset="0"/>
                <a:ea typeface="Candara" charset="0"/>
                <a:cs typeface="Candara" charset="0"/>
              </a:rPr>
              <a:t>ón de los formadores. </a:t>
            </a:r>
            <a:r>
              <a:rPr lang="es-ES" sz="2600" noProof="1" smtClean="0">
                <a:latin typeface="Candara" charset="0"/>
                <a:ea typeface="Candara" charset="0"/>
                <a:cs typeface="Candara" charset="0"/>
              </a:rPr>
              <a:t>Hoy la educación se dirige a </a:t>
            </a:r>
            <a:r>
              <a:rPr lang="es-ES" sz="2600" noProof="1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una generación que cambia </a:t>
            </a:r>
            <a:r>
              <a:rPr lang="es-ES" sz="2600" noProof="1" smtClean="0">
                <a:latin typeface="Candara" charset="0"/>
                <a:ea typeface="Candara" charset="0"/>
                <a:cs typeface="Candara" charset="0"/>
              </a:rPr>
              <a:t>y, por tanto, todo educador, y toda la iglesia que es madre educadora está llamada a cambiar, en el sentido de </a:t>
            </a:r>
            <a:r>
              <a:rPr lang="es-ES" sz="2600" noProof="1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saber comunicarse con los jóvenes que tiene delante.</a:t>
            </a:r>
          </a:p>
          <a:p>
            <a:pPr algn="just"/>
            <a:endParaRPr lang="es-ES" sz="2600" noProof="1" smtClean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600" noProof="1" smtClean="0">
                <a:latin typeface="Candara" charset="0"/>
                <a:ea typeface="Candara" charset="0"/>
                <a:cs typeface="Candara" charset="0"/>
              </a:rPr>
              <a:t>En las escuelas católicas el educador debe ser,  ante todo, muy </a:t>
            </a:r>
            <a:r>
              <a:rPr lang="es-ES" sz="2600" noProof="1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competente, cualificado y, al mismo tiempo, rico en humanidad</a:t>
            </a:r>
            <a:r>
              <a:rPr lang="es-ES" sz="2600" noProof="1" smtClean="0">
                <a:latin typeface="Candara" charset="0"/>
                <a:ea typeface="Candara" charset="0"/>
                <a:cs typeface="Candara" charset="0"/>
              </a:rPr>
              <a:t>, capaz de estar en medio de los jóvenes con estilo pedagógico para promover su crecimiento.</a:t>
            </a:r>
            <a:endParaRPr lang="es-ES_tradnl" sz="2600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00" y="1530148"/>
            <a:ext cx="4092551" cy="509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56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4100945" y="210235"/>
            <a:ext cx="79248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lang="en-U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EL PENSAMIENTO EN EDUCACI</a:t>
            </a:r>
            <a:r>
              <a:rPr lang="es-E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ÓN DEL PAPA FRANCISCO</a:t>
            </a:r>
            <a:endParaRPr lang="en-US" altLang="ko-KR" b="1" dirty="0">
              <a:solidFill>
                <a:prstClr val="black">
                  <a:lumMod val="75000"/>
                  <a:lumOff val="25000"/>
                </a:prstClr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7" name="57 CuadroTexto"/>
          <p:cNvSpPr txBox="1">
            <a:spLocks/>
          </p:cNvSpPr>
          <p:nvPr/>
        </p:nvSpPr>
        <p:spPr>
          <a:xfrm>
            <a:off x="591416" y="787092"/>
            <a:ext cx="11309639" cy="5355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INTRODUCCI</a:t>
            </a:r>
            <a:r>
              <a:rPr lang="es-E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ÓN</a:t>
            </a: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4" name="Rectángulo 10"/>
          <p:cNvSpPr>
            <a:spLocks noChangeArrowheads="1"/>
          </p:cNvSpPr>
          <p:nvPr/>
        </p:nvSpPr>
        <p:spPr bwMode="auto">
          <a:xfrm>
            <a:off x="591416" y="1530148"/>
            <a:ext cx="7034792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r>
              <a:rPr lang="es-CO" altLang="es-ES_tradnl" sz="2200" i="1" dirty="0">
                <a:latin typeface="Candara" charset="0"/>
              </a:rPr>
              <a:t>¿Por qué la Iglesia, las comunidades cristianas, invierten tiempo, bienes y energías en una tarea que no es directamente </a:t>
            </a:r>
            <a:r>
              <a:rPr lang="es-CO" altLang="es-ES" sz="2200" i="1" dirty="0">
                <a:latin typeface="Candara" charset="0"/>
              </a:rPr>
              <a:t>“</a:t>
            </a:r>
            <a:r>
              <a:rPr lang="es-CO" altLang="es-ES_tradnl" sz="2200" i="1" dirty="0">
                <a:latin typeface="Candara" charset="0"/>
              </a:rPr>
              <a:t>religiosa</a:t>
            </a:r>
            <a:r>
              <a:rPr lang="es-CO" altLang="es-ES" sz="2200" i="1" dirty="0">
                <a:latin typeface="Candara" charset="0"/>
              </a:rPr>
              <a:t>”</a:t>
            </a:r>
            <a:r>
              <a:rPr lang="es-CO" altLang="es-ES_tradnl" sz="2200" i="1" dirty="0">
                <a:latin typeface="Candara" charset="0"/>
              </a:rPr>
              <a:t>? ¿Por qué tenemos escuelas, y no, veterinarias o agencias de turismo? ¿Acaso por negocio? Habrá quienes así lo piensen, pero la realidad de muchas de nuestras  escuelas desmiente esa afirmación. Es posible que algunas escuelas ofrezcan ese </a:t>
            </a:r>
            <a:r>
              <a:rPr lang="es-CO" altLang="es-ES" sz="2200" i="1" dirty="0">
                <a:latin typeface="Candara" charset="0"/>
              </a:rPr>
              <a:t>“</a:t>
            </a:r>
            <a:r>
              <a:rPr lang="es-CO" altLang="es-ES_tradnl" sz="2200" i="1" dirty="0">
                <a:latin typeface="Candara" charset="0"/>
              </a:rPr>
              <a:t>producto</a:t>
            </a:r>
            <a:r>
              <a:rPr lang="es-CO" altLang="es-ES" sz="2200" i="1" dirty="0">
                <a:latin typeface="Candara" charset="0"/>
              </a:rPr>
              <a:t>”</a:t>
            </a:r>
            <a:r>
              <a:rPr lang="es-CO" altLang="es-ES_tradnl" sz="2200" i="1" dirty="0">
                <a:latin typeface="Candara" charset="0"/>
              </a:rPr>
              <a:t> a sus </a:t>
            </a:r>
            <a:r>
              <a:rPr lang="es-CO" altLang="es-ES" sz="2200" i="1" dirty="0">
                <a:latin typeface="Candara" charset="0"/>
              </a:rPr>
              <a:t>“</a:t>
            </a:r>
            <a:r>
              <a:rPr lang="es-CO" altLang="es-ES_tradnl" sz="2200" i="1" dirty="0">
                <a:latin typeface="Candara" charset="0"/>
              </a:rPr>
              <a:t>clientes</a:t>
            </a:r>
            <a:r>
              <a:rPr lang="es-CO" altLang="es-ES" sz="2200" i="1" dirty="0">
                <a:latin typeface="Candara" charset="0"/>
              </a:rPr>
              <a:t>”</a:t>
            </a:r>
            <a:r>
              <a:rPr lang="es-CO" altLang="es-ES_tradnl" sz="2200" i="1" dirty="0">
                <a:latin typeface="Candara" charset="0"/>
              </a:rPr>
              <a:t>: contactos, ambiente, </a:t>
            </a:r>
            <a:r>
              <a:rPr lang="es-CO" altLang="es-ES" sz="2200" i="1" dirty="0">
                <a:latin typeface="Candara" charset="0"/>
              </a:rPr>
              <a:t>“</a:t>
            </a:r>
            <a:r>
              <a:rPr lang="es-CO" altLang="es-ES_tradnl" sz="2200" i="1" dirty="0">
                <a:latin typeface="Candara" charset="0"/>
              </a:rPr>
              <a:t>excelencia</a:t>
            </a:r>
            <a:r>
              <a:rPr lang="es-CO" altLang="es-ES" sz="2200" i="1" dirty="0">
                <a:latin typeface="Candara" charset="0"/>
              </a:rPr>
              <a:t>”</a:t>
            </a:r>
            <a:r>
              <a:rPr lang="es-CO" altLang="es-ES_tradnl" sz="2200" i="1" dirty="0">
                <a:latin typeface="Candara" charset="0"/>
              </a:rPr>
              <a:t>. Pero tampoco es ése el sentido por el cual el imperativo ético y evangélico nos lleva a prestar este servicio. </a:t>
            </a:r>
          </a:p>
          <a:p>
            <a:pPr algn="ctr"/>
            <a:endParaRPr lang="es-CO" altLang="es-ES_tradnl" sz="2200" i="1" dirty="0">
              <a:latin typeface="Candara" charset="0"/>
            </a:endParaRPr>
          </a:p>
          <a:p>
            <a:pPr algn="ctr"/>
            <a:r>
              <a:rPr lang="es-CO" altLang="es-ES_tradnl" sz="2200" i="1" dirty="0">
                <a:latin typeface="Candara" charset="0"/>
              </a:rPr>
              <a:t>El único motivo por el cual tenemos algo que hacer en el campo de la educación es la esperanza en una humanidad nueva, en otro mundo posible.</a:t>
            </a:r>
            <a:endParaRPr lang="es-ES" altLang="es-ES_tradnl" sz="2200" i="1" dirty="0">
              <a:latin typeface="Candara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3345" y="1530148"/>
            <a:ext cx="3758407" cy="517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4100945" y="210235"/>
            <a:ext cx="79248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lang="en-U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EL PENSAMIENTO EN EDUCACI</a:t>
            </a:r>
            <a:r>
              <a:rPr lang="es-E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ÓN DEL PAPA FRANCISCO</a:t>
            </a:r>
            <a:endParaRPr lang="en-US" altLang="ko-KR" b="1" dirty="0">
              <a:solidFill>
                <a:prstClr val="black">
                  <a:lumMod val="75000"/>
                  <a:lumOff val="25000"/>
                </a:prstClr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7" name="57 CuadroTexto"/>
          <p:cNvSpPr txBox="1">
            <a:spLocks/>
          </p:cNvSpPr>
          <p:nvPr/>
        </p:nvSpPr>
        <p:spPr>
          <a:xfrm>
            <a:off x="591416" y="787092"/>
            <a:ext cx="11309639" cy="5355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3. PENSAMIENTO EDUCATIVO</a:t>
            </a: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91417" y="1530148"/>
            <a:ext cx="515624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600" b="1" dirty="0" smtClean="0">
                <a:latin typeface="Candara" charset="0"/>
                <a:ea typeface="Candara" charset="0"/>
                <a:cs typeface="Candara" charset="0"/>
              </a:rPr>
              <a:t>3. Presencia viva del evangelio en el campo de la educaci</a:t>
            </a:r>
            <a:r>
              <a:rPr lang="es-ES" sz="2600" b="1" dirty="0" smtClean="0">
                <a:latin typeface="Candara" charset="0"/>
                <a:ea typeface="Candara" charset="0"/>
                <a:cs typeface="Candara" charset="0"/>
              </a:rPr>
              <a:t>ón,  de la ciencia, y de la cultura.</a:t>
            </a:r>
            <a:r>
              <a:rPr lang="es-ES" sz="2600" dirty="0" smtClean="0">
                <a:latin typeface="Candara" charset="0"/>
                <a:ea typeface="Candara" charset="0"/>
                <a:cs typeface="Candara" charset="0"/>
              </a:rPr>
              <a:t> Es preciso que las escuelas católicas no se aíslen del mundo, sino que </a:t>
            </a:r>
            <a:r>
              <a:rPr lang="es-ES" sz="26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entren con valentía en el areópago de las culturas actuales y dialoguen</a:t>
            </a:r>
            <a:r>
              <a:rPr lang="es-ES" sz="2600" dirty="0" smtClean="0">
                <a:latin typeface="Candara" charset="0"/>
                <a:ea typeface="Candara" charset="0"/>
                <a:cs typeface="Candara" charset="0"/>
              </a:rPr>
              <a:t>, conscientes del don que tienen para ofrecer a todos.</a:t>
            </a:r>
          </a:p>
          <a:p>
            <a:pPr algn="just"/>
            <a:endParaRPr lang="es-ES" sz="2600" dirty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600" dirty="0" smtClean="0">
                <a:latin typeface="Candara" charset="0"/>
                <a:ea typeface="Candara" charset="0"/>
                <a:cs typeface="Candara" charset="0"/>
              </a:rPr>
              <a:t>La educación es una </a:t>
            </a:r>
            <a:r>
              <a:rPr lang="es-ES" sz="26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gran obra en construcción.</a:t>
            </a:r>
            <a:endParaRPr lang="es-ES_tradnl" sz="2600" b="1" dirty="0">
              <a:solidFill>
                <a:srgbClr val="0070C0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8186" y="1676975"/>
            <a:ext cx="5992869" cy="455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4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4100945" y="210235"/>
            <a:ext cx="79248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lang="en-U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EL PENSAMIENTO EN EDUCACI</a:t>
            </a:r>
            <a:r>
              <a:rPr lang="es-E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ÓN DEL PAPA FRANCISCO</a:t>
            </a:r>
            <a:endParaRPr lang="en-US" altLang="ko-KR" b="1" dirty="0">
              <a:solidFill>
                <a:prstClr val="black">
                  <a:lumMod val="75000"/>
                  <a:lumOff val="25000"/>
                </a:prstClr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7" name="57 CuadroTexto"/>
          <p:cNvSpPr txBox="1">
            <a:spLocks/>
          </p:cNvSpPr>
          <p:nvPr/>
        </p:nvSpPr>
        <p:spPr>
          <a:xfrm>
            <a:off x="591416" y="787092"/>
            <a:ext cx="11309639" cy="5355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3. PENSAMIENTO EDUCATIVO</a:t>
            </a: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269" y="1530147"/>
            <a:ext cx="9654073" cy="435038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86143" y="5880537"/>
            <a:ext cx="1130963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600" noProof="1" smtClean="0">
                <a:latin typeface="Candara" charset="0"/>
                <a:ea typeface="Candara" charset="0"/>
                <a:cs typeface="Candara" charset="0"/>
              </a:rPr>
              <a:t>Enseñar es un trabajo bell</a:t>
            </a:r>
            <a:r>
              <a:rPr lang="es-ES" sz="2600" noProof="1" smtClean="0">
                <a:latin typeface="Candara" charset="0"/>
                <a:ea typeface="Candara" charset="0"/>
                <a:cs typeface="Candara" charset="0"/>
              </a:rPr>
              <a:t>ísimo, porque permite ver crecer día tras día a las personas que fueron confiadas a nuestro cuidado. </a:t>
            </a:r>
            <a:endParaRPr lang="es-ES_tradnl" sz="2600" noProof="1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75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4100945" y="210235"/>
            <a:ext cx="79248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lang="en-U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EL PENSAMIENTO EN EDUCACI</a:t>
            </a:r>
            <a:r>
              <a:rPr lang="es-E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ÓN DEL PAPA FRANCISCO</a:t>
            </a:r>
            <a:endParaRPr lang="en-US" altLang="ko-KR" b="1" dirty="0">
              <a:solidFill>
                <a:prstClr val="black">
                  <a:lumMod val="75000"/>
                  <a:lumOff val="25000"/>
                </a:prstClr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7" name="57 CuadroTexto"/>
          <p:cNvSpPr txBox="1">
            <a:spLocks/>
          </p:cNvSpPr>
          <p:nvPr/>
        </p:nvSpPr>
        <p:spPr>
          <a:xfrm>
            <a:off x="591416" y="787092"/>
            <a:ext cx="11309639" cy="5355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3. PENSAMIENTO EDUCATIVO</a:t>
            </a: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91416" y="1642116"/>
            <a:ext cx="401790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600" dirty="0" smtClean="0">
                <a:latin typeface="Candara" charset="0"/>
                <a:ea typeface="Candara" charset="0"/>
                <a:cs typeface="Candara" charset="0"/>
              </a:rPr>
              <a:t>Nos podemos preguntar : ¿</a:t>
            </a:r>
            <a:r>
              <a:rPr lang="es-ES_tradnl" sz="2600" dirty="0" err="1" smtClean="0">
                <a:latin typeface="Candara" charset="0"/>
                <a:ea typeface="Candara" charset="0"/>
                <a:cs typeface="Candara" charset="0"/>
              </a:rPr>
              <a:t>qui</a:t>
            </a:r>
            <a:r>
              <a:rPr lang="es-ES" sz="2600" dirty="0" err="1" smtClean="0">
                <a:latin typeface="Candara" charset="0"/>
                <a:ea typeface="Candara" charset="0"/>
                <a:cs typeface="Candara" charset="0"/>
              </a:rPr>
              <a:t>én</a:t>
            </a:r>
            <a:r>
              <a:rPr lang="es-ES" sz="2600" dirty="0" smtClean="0">
                <a:latin typeface="Candara" charset="0"/>
                <a:ea typeface="Candara" charset="0"/>
                <a:cs typeface="Candara" charset="0"/>
              </a:rPr>
              <a:t> es el prójimo para un profesor? </a:t>
            </a:r>
            <a:r>
              <a:rPr lang="es-ES" sz="26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El prójimo son sus estudiantes. Con ellos es con quienes transcurre sus días.</a:t>
            </a:r>
            <a:r>
              <a:rPr lang="es-ES" sz="2600" dirty="0" smtClean="0">
                <a:latin typeface="Candara" charset="0"/>
                <a:ea typeface="Candara" charset="0"/>
                <a:cs typeface="Candara" charset="0"/>
              </a:rPr>
              <a:t> Son ellos quienes esperan de él un guía, una orientación, una respuesta y, antes aún,  buenas preguntas.</a:t>
            </a:r>
            <a:endParaRPr lang="es-ES_tradnl" sz="26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5813" y="1530149"/>
            <a:ext cx="6905242" cy="423617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892490" y="5992507"/>
            <a:ext cx="62328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600" dirty="0" smtClean="0">
                <a:latin typeface="Candara" charset="0"/>
                <a:ea typeface="Candara" charset="0"/>
                <a:cs typeface="Candara" charset="0"/>
                <a:hlinkClick r:id="rId3" action="ppaction://hlinkfile"/>
              </a:rPr>
              <a:t>CONSTRUIR PUENTES</a:t>
            </a:r>
            <a:endParaRPr lang="es-ES_tradnl" sz="2600" dirty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88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4100945" y="210235"/>
            <a:ext cx="79248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lang="en-U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EL PENSAMIENTO EN EDUCACI</a:t>
            </a:r>
            <a:r>
              <a:rPr lang="es-E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ÓN DEL PAPA FRANCISCO</a:t>
            </a:r>
            <a:endParaRPr lang="en-US" altLang="ko-KR" b="1" dirty="0">
              <a:solidFill>
                <a:prstClr val="black">
                  <a:lumMod val="75000"/>
                  <a:lumOff val="25000"/>
                </a:prstClr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7" name="57 CuadroTexto"/>
          <p:cNvSpPr txBox="1">
            <a:spLocks/>
          </p:cNvSpPr>
          <p:nvPr/>
        </p:nvSpPr>
        <p:spPr>
          <a:xfrm>
            <a:off x="591416" y="787092"/>
            <a:ext cx="11309639" cy="5355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3. PENSAMIENTO EDUCATIVO</a:t>
            </a: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91416" y="1511559"/>
            <a:ext cx="1130963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600" noProof="1" smtClean="0">
                <a:latin typeface="Candara" charset="0"/>
                <a:ea typeface="Candara" charset="0"/>
                <a:cs typeface="Candara" charset="0"/>
              </a:rPr>
              <a:t>La escuela est</a:t>
            </a:r>
            <a:r>
              <a:rPr lang="es-ES" sz="2600" noProof="1" smtClean="0">
                <a:latin typeface="Candara" charset="0"/>
                <a:ea typeface="Candara" charset="0"/>
                <a:cs typeface="Candara" charset="0"/>
              </a:rPr>
              <a:t>á hecha de una válida y cualifica instrucción, pero </a:t>
            </a:r>
            <a:r>
              <a:rPr lang="es-ES" sz="2600" noProof="1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también de relaciones  humanas, que por nuestra parte son relaciones de acogida, de benevolencia, </a:t>
            </a:r>
            <a:r>
              <a:rPr lang="es-ES" sz="2600" noProof="1" smtClean="0">
                <a:latin typeface="Candara" charset="0"/>
                <a:ea typeface="Candara" charset="0"/>
                <a:cs typeface="Candara" charset="0"/>
              </a:rPr>
              <a:t>que hay que ofrecer a todos indistintamente.</a:t>
            </a:r>
            <a:endParaRPr lang="es-ES_tradnl" sz="2600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443" y="2804221"/>
            <a:ext cx="8285584" cy="389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4100945" y="210235"/>
            <a:ext cx="79248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lang="en-U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EL PENSAMIENTO EN EDUCACI</a:t>
            </a:r>
            <a:r>
              <a:rPr lang="es-E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ÓN DEL PAPA FRANCISCO</a:t>
            </a:r>
            <a:endParaRPr lang="en-US" altLang="ko-KR" b="1" dirty="0">
              <a:solidFill>
                <a:prstClr val="black">
                  <a:lumMod val="75000"/>
                  <a:lumOff val="25000"/>
                </a:prstClr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7" name="57 CuadroTexto"/>
          <p:cNvSpPr txBox="1">
            <a:spLocks/>
          </p:cNvSpPr>
          <p:nvPr/>
        </p:nvSpPr>
        <p:spPr>
          <a:xfrm>
            <a:off x="591416" y="787092"/>
            <a:ext cx="11309639" cy="5355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3. PENSAMIENTO EDUCATIVO</a:t>
            </a: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91416" y="1567543"/>
            <a:ext cx="627591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600" noProof="1" smtClean="0">
                <a:latin typeface="Candara" charset="0"/>
                <a:ea typeface="Candara" charset="0"/>
                <a:cs typeface="Candara" charset="0"/>
              </a:rPr>
              <a:t>En una sociedad donde es </a:t>
            </a:r>
            <a:r>
              <a:rPr lang="es-ES_tradnl" sz="2600" noProof="1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dif</a:t>
            </a:r>
            <a:r>
              <a:rPr lang="es-ES" sz="2600" noProof="1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ícil encontrar puntos de referencias</a:t>
            </a:r>
            <a:r>
              <a:rPr lang="es-ES" sz="2600" noProof="1" smtClean="0">
                <a:latin typeface="Candara" charset="0"/>
                <a:ea typeface="Candara" charset="0"/>
                <a:cs typeface="Candara" charset="0"/>
              </a:rPr>
              <a:t>, es necesario que los jóvenes encuentren en </a:t>
            </a:r>
            <a:r>
              <a:rPr lang="es-ES" sz="2600" noProof="1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la escuela una referencia positiva.</a:t>
            </a:r>
          </a:p>
          <a:p>
            <a:pPr algn="just"/>
            <a:r>
              <a:rPr lang="es-ES" sz="2600" noProof="1" smtClean="0">
                <a:latin typeface="Candara" charset="0"/>
                <a:ea typeface="Candara" charset="0"/>
                <a:cs typeface="Candara" charset="0"/>
              </a:rPr>
              <a:t>Y ustedes tienen que enseñar </a:t>
            </a:r>
            <a:r>
              <a:rPr lang="es-ES" sz="2600" noProof="1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no sólo los contenidos </a:t>
            </a:r>
            <a:r>
              <a:rPr lang="es-ES" sz="2600" noProof="1" smtClean="0">
                <a:latin typeface="Candara" charset="0"/>
                <a:ea typeface="Candara" charset="0"/>
                <a:cs typeface="Candara" charset="0"/>
              </a:rPr>
              <a:t>de una materia, sino también </a:t>
            </a:r>
            <a:r>
              <a:rPr lang="es-ES" sz="2600" noProof="1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los valores de la vida, las costumbres de la vida. </a:t>
            </a:r>
          </a:p>
          <a:p>
            <a:pPr algn="just"/>
            <a:endParaRPr lang="es-ES_tradnl" sz="2600" noProof="1" smtClean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600" noProof="1" smtClean="0">
                <a:latin typeface="Candara" charset="0"/>
                <a:ea typeface="Candara" charset="0"/>
                <a:cs typeface="Candara" charset="0"/>
              </a:rPr>
              <a:t>Para entender </a:t>
            </a:r>
            <a:r>
              <a:rPr lang="es-ES_tradnl" sz="2600" noProof="1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c</a:t>
            </a:r>
            <a:r>
              <a:rPr lang="es-ES" sz="2600" noProof="1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ómo se ama, para comprender los valores y hábitos </a:t>
            </a:r>
            <a:r>
              <a:rPr lang="es-ES" sz="2600" noProof="1" smtClean="0">
                <a:latin typeface="Candara" charset="0"/>
                <a:ea typeface="Candara" charset="0"/>
                <a:cs typeface="Candara" charset="0"/>
              </a:rPr>
              <a:t>se necesita un </a:t>
            </a:r>
            <a:r>
              <a:rPr lang="es-ES" sz="2600" noProof="1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buen profesor</a:t>
            </a:r>
            <a:r>
              <a:rPr lang="es-ES" sz="2600" noProof="1" smtClean="0">
                <a:latin typeface="Candara" charset="0"/>
                <a:ea typeface="Candara" charset="0"/>
                <a:cs typeface="Candara" charset="0"/>
              </a:rPr>
              <a:t>.</a:t>
            </a:r>
            <a:endParaRPr lang="es-ES_tradnl" sz="2600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5281" y="1567543"/>
            <a:ext cx="4865773" cy="491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48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4100945" y="210235"/>
            <a:ext cx="79248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lang="en-U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EL PENSAMIENTO EN EDUCACI</a:t>
            </a:r>
            <a:r>
              <a:rPr lang="es-E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ÓN DEL PAPA FRANCISCO</a:t>
            </a:r>
            <a:endParaRPr lang="en-US" altLang="ko-KR" b="1" dirty="0">
              <a:solidFill>
                <a:prstClr val="black">
                  <a:lumMod val="75000"/>
                  <a:lumOff val="25000"/>
                </a:prstClr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7" name="57 CuadroTexto"/>
          <p:cNvSpPr txBox="1">
            <a:spLocks/>
          </p:cNvSpPr>
          <p:nvPr/>
        </p:nvSpPr>
        <p:spPr>
          <a:xfrm>
            <a:off x="591416" y="787092"/>
            <a:ext cx="11309639" cy="5355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3. PENSAMIENTO EDUCATIVO</a:t>
            </a: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416" y="1530148"/>
            <a:ext cx="5622772" cy="487065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6400799" y="1530148"/>
            <a:ext cx="550025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600" noProof="1" smtClean="0">
                <a:latin typeface="Candara" charset="0"/>
                <a:ea typeface="Candara" charset="0"/>
                <a:cs typeface="Candara" charset="0"/>
              </a:rPr>
              <a:t>La enseñanza es una relaci</a:t>
            </a:r>
            <a:r>
              <a:rPr lang="es-ES" sz="2600" noProof="1" smtClean="0">
                <a:latin typeface="Candara" charset="0"/>
                <a:ea typeface="Candara" charset="0"/>
                <a:cs typeface="Candara" charset="0"/>
              </a:rPr>
              <a:t>ón donde cada profesor </a:t>
            </a:r>
            <a:r>
              <a:rPr lang="es-ES" sz="2600" noProof="1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debe sentirse completamente implicado como persona</a:t>
            </a:r>
            <a:r>
              <a:rPr lang="es-ES" sz="2600" noProof="1" smtClean="0">
                <a:latin typeface="Candara" charset="0"/>
                <a:ea typeface="Candara" charset="0"/>
                <a:cs typeface="Candara" charset="0"/>
              </a:rPr>
              <a:t>, para dar sentido a la tarea educativa respecto a sus alumnos.</a:t>
            </a:r>
          </a:p>
          <a:p>
            <a:pPr algn="just"/>
            <a:endParaRPr lang="es-ES" sz="2600" noProof="1" smtClean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600" noProof="1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No se puede enseñar sin pasión. </a:t>
            </a:r>
            <a:r>
              <a:rPr lang="es-ES" sz="2600" noProof="1" smtClean="0">
                <a:latin typeface="Candara" charset="0"/>
                <a:ea typeface="Candara" charset="0"/>
                <a:cs typeface="Candara" charset="0"/>
              </a:rPr>
              <a:t>Los invito a renovar la pasión por la escuela. Jamás, </a:t>
            </a:r>
            <a:r>
              <a:rPr lang="es-ES" sz="2600" noProof="1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jamás cerrar una puerta, abrirlas todas de par en par</a:t>
            </a:r>
            <a:r>
              <a:rPr lang="es-ES" sz="2600" noProof="1" smtClean="0">
                <a:latin typeface="Candara" charset="0"/>
                <a:ea typeface="Candara" charset="0"/>
                <a:cs typeface="Candara" charset="0"/>
              </a:rPr>
              <a:t>, para que los estudiantes tengan esperanza.</a:t>
            </a:r>
            <a:endParaRPr lang="es-ES_tradnl" sz="2600" noProof="1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1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4100945" y="210235"/>
            <a:ext cx="79248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lang="en-U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EL PENSAMIENTO EN EDUCACI</a:t>
            </a:r>
            <a:r>
              <a:rPr lang="es-E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ÓN DEL PAPA FRANCISCO</a:t>
            </a:r>
            <a:endParaRPr lang="en-US" altLang="ko-KR" b="1" dirty="0">
              <a:solidFill>
                <a:prstClr val="black">
                  <a:lumMod val="75000"/>
                  <a:lumOff val="25000"/>
                </a:prstClr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7" name="57 CuadroTexto"/>
          <p:cNvSpPr txBox="1">
            <a:spLocks/>
          </p:cNvSpPr>
          <p:nvPr/>
        </p:nvSpPr>
        <p:spPr>
          <a:xfrm>
            <a:off x="591416" y="787092"/>
            <a:ext cx="11309639" cy="5355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3. PENSAMIENTO EDUCATIVO</a:t>
            </a: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166" y="1530148"/>
            <a:ext cx="6607629" cy="360168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91416" y="5339362"/>
            <a:ext cx="1130963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600" noProof="1" smtClean="0">
                <a:latin typeface="Candara" charset="0"/>
                <a:ea typeface="Candara" charset="0"/>
                <a:cs typeface="Candara" charset="0"/>
              </a:rPr>
              <a:t>Me pregunto con ustedes educadores: </a:t>
            </a:r>
            <a:r>
              <a:rPr lang="es-ES_tradnl" sz="2600" noProof="1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¿velan por sus alumnos, ayud</a:t>
            </a:r>
            <a:r>
              <a:rPr lang="es-ES" sz="2600" noProof="1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ándolos a desarrollar un espíritu crítico, un espíritu libre, capaz de cuidar el mundo de hoy?</a:t>
            </a:r>
          </a:p>
          <a:p>
            <a:pPr algn="ctr"/>
            <a:r>
              <a:rPr lang="es-ES" sz="2600" noProof="1" smtClean="0">
                <a:latin typeface="Candara" charset="0"/>
                <a:ea typeface="Candara" charset="0"/>
                <a:cs typeface="Candara" charset="0"/>
                <a:hlinkClick r:id="rId3" action="ppaction://hlinkfile"/>
              </a:rPr>
              <a:t>Papa Francisco en Ecuador</a:t>
            </a:r>
            <a:endParaRPr lang="es-ES_tradnl" sz="2600" noProof="1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09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4100945" y="210235"/>
            <a:ext cx="79248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lang="en-U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EL PENSAMIENTO EN EDUCACI</a:t>
            </a:r>
            <a:r>
              <a:rPr lang="es-E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ÓN DEL PAPA FRANCISCO</a:t>
            </a:r>
            <a:endParaRPr lang="en-US" altLang="ko-KR" b="1" dirty="0">
              <a:solidFill>
                <a:prstClr val="black">
                  <a:lumMod val="75000"/>
                  <a:lumOff val="25000"/>
                </a:prstClr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7" name="57 CuadroTexto"/>
          <p:cNvSpPr txBox="1">
            <a:spLocks/>
          </p:cNvSpPr>
          <p:nvPr/>
        </p:nvSpPr>
        <p:spPr>
          <a:xfrm>
            <a:off x="591416" y="787092"/>
            <a:ext cx="11309639" cy="5355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3. PENSAMIENTO EDUCATIVO</a:t>
            </a: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046237" y="1530148"/>
            <a:ext cx="585481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600" dirty="0" smtClean="0">
                <a:latin typeface="Candara" charset="0"/>
                <a:ea typeface="Candara" charset="0"/>
                <a:cs typeface="Candara" charset="0"/>
              </a:rPr>
              <a:t>No se puede hablar de </a:t>
            </a:r>
            <a:r>
              <a:rPr lang="es-ES_tradnl" sz="26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una educaci</a:t>
            </a:r>
            <a:r>
              <a:rPr lang="es-ES" sz="26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ón católica sin hablar de humanidad</a:t>
            </a:r>
            <a:r>
              <a:rPr lang="es-ES" sz="2600" dirty="0" smtClean="0">
                <a:latin typeface="Candara" charset="0"/>
                <a:ea typeface="Candara" charset="0"/>
                <a:cs typeface="Candara" charset="0"/>
              </a:rPr>
              <a:t>, porque precisamente la identidad católica es Dios que se hizo hombre.</a:t>
            </a:r>
          </a:p>
          <a:p>
            <a:pPr algn="just"/>
            <a:endParaRPr lang="es-ES" sz="2600" dirty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600" dirty="0" smtClean="0">
                <a:latin typeface="Candara" charset="0"/>
                <a:ea typeface="Candara" charset="0"/>
                <a:cs typeface="Candara" charset="0"/>
              </a:rPr>
              <a:t>La educación cristiana </a:t>
            </a:r>
            <a:r>
              <a:rPr lang="es-ES" sz="26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es sacar adelante a los jóvenes, a los niños en los valores humanos</a:t>
            </a:r>
            <a:r>
              <a:rPr lang="es-ES" sz="2600" dirty="0" smtClean="0">
                <a:latin typeface="Candara" charset="0"/>
                <a:ea typeface="Candara" charset="0"/>
                <a:cs typeface="Candara" charset="0"/>
              </a:rPr>
              <a:t>, en toda la realidad, y una de esas realidad es lo trascendente.</a:t>
            </a:r>
          </a:p>
          <a:p>
            <a:pPr algn="just"/>
            <a:endParaRPr lang="es-ES" sz="2600" dirty="0" smtClean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600" dirty="0" smtClean="0">
                <a:latin typeface="Candara" charset="0"/>
                <a:ea typeface="Candara" charset="0"/>
                <a:cs typeface="Candara" charset="0"/>
              </a:rPr>
              <a:t>Educar humanamente pero con </a:t>
            </a:r>
            <a:r>
              <a:rPr lang="es-ES" sz="26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horizontes abiertos</a:t>
            </a:r>
            <a:r>
              <a:rPr lang="es-ES" sz="2600" dirty="0" smtClean="0">
                <a:latin typeface="Candara" charset="0"/>
                <a:ea typeface="Candara" charset="0"/>
                <a:cs typeface="Candara" charset="0"/>
              </a:rPr>
              <a:t>.</a:t>
            </a:r>
            <a:endParaRPr lang="es-ES_tradnl" sz="26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415" y="1530148"/>
            <a:ext cx="5100257" cy="489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6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4100945" y="210235"/>
            <a:ext cx="79248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lang="en-U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EL PENSAMIENTO EN EDUCACI</a:t>
            </a:r>
            <a:r>
              <a:rPr lang="es-E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ÓN DEL PAPA FRANCISCO</a:t>
            </a:r>
            <a:endParaRPr lang="en-US" altLang="ko-KR" b="1" dirty="0">
              <a:solidFill>
                <a:prstClr val="black">
                  <a:lumMod val="75000"/>
                  <a:lumOff val="25000"/>
                </a:prstClr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7" name="57 CuadroTexto"/>
          <p:cNvSpPr txBox="1">
            <a:spLocks/>
          </p:cNvSpPr>
          <p:nvPr/>
        </p:nvSpPr>
        <p:spPr>
          <a:xfrm>
            <a:off x="591416" y="787092"/>
            <a:ext cx="11309639" cy="5355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3. PENSAMIENTO EDUCATIVO</a:t>
            </a: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91416" y="1511559"/>
            <a:ext cx="545482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600" noProof="1" smtClean="0">
                <a:latin typeface="Candara" charset="0"/>
                <a:ea typeface="Candara" charset="0"/>
                <a:cs typeface="Candara" charset="0"/>
              </a:rPr>
              <a:t>Uno de los retos actuales en la educaci</a:t>
            </a:r>
            <a:r>
              <a:rPr lang="es-ES" sz="2600" noProof="1" smtClean="0">
                <a:latin typeface="Candara" charset="0"/>
                <a:ea typeface="Candara" charset="0"/>
                <a:cs typeface="Candara" charset="0"/>
              </a:rPr>
              <a:t>ón es </a:t>
            </a:r>
            <a:r>
              <a:rPr lang="es-ES_tradnl" sz="2600" noProof="1" smtClean="0">
                <a:latin typeface="Candara" charset="0"/>
                <a:ea typeface="Candara" charset="0"/>
                <a:cs typeface="Candara" charset="0"/>
              </a:rPr>
              <a:t>dejar los lugares donde hay muchos educadores para </a:t>
            </a:r>
            <a:r>
              <a:rPr lang="es-ES_tradnl" sz="2600" noProof="1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ir a las periferias, porque all</a:t>
            </a:r>
            <a:r>
              <a:rPr lang="es-ES" sz="2600" noProof="1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í los jóvenes tienen la experiencia de la supervivencia</a:t>
            </a:r>
            <a:r>
              <a:rPr lang="es-ES" sz="2600" noProof="1" smtClean="0">
                <a:latin typeface="Candara" charset="0"/>
                <a:ea typeface="Candara" charset="0"/>
                <a:cs typeface="Candara" charset="0"/>
              </a:rPr>
              <a:t>, tienen una </a:t>
            </a:r>
            <a:r>
              <a:rPr lang="es-ES" sz="2600" noProof="1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humanidad herida, y a partir de estas heridas tiene que empezar el trabajo del educador.</a:t>
            </a:r>
          </a:p>
          <a:p>
            <a:pPr algn="just"/>
            <a:endParaRPr lang="es-ES" sz="2600" noProof="1" smtClean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600" noProof="1" smtClean="0">
                <a:latin typeface="Candara" charset="0"/>
                <a:ea typeface="Candara" charset="0"/>
                <a:cs typeface="Candara" charset="0"/>
              </a:rPr>
              <a:t>El desafío es ir allí </a:t>
            </a:r>
            <a:r>
              <a:rPr lang="es-ES" sz="2600" noProof="1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para hacerlos crecer en humanidad.</a:t>
            </a:r>
            <a:endParaRPr lang="es-ES_tradnl" sz="2600" noProof="1">
              <a:solidFill>
                <a:srgbClr val="0070C0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4188" y="1674586"/>
            <a:ext cx="5686867" cy="473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7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4100945" y="210235"/>
            <a:ext cx="79248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lang="en-U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EL PENSAMIENTO EN EDUCACI</a:t>
            </a:r>
            <a:r>
              <a:rPr lang="es-E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ÓN DEL PAPA FRANCISCO</a:t>
            </a:r>
            <a:endParaRPr lang="en-US" altLang="ko-KR" b="1" dirty="0">
              <a:solidFill>
                <a:prstClr val="black">
                  <a:lumMod val="75000"/>
                  <a:lumOff val="25000"/>
                </a:prstClr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7" name="57 CuadroTexto"/>
          <p:cNvSpPr txBox="1">
            <a:spLocks/>
          </p:cNvSpPr>
          <p:nvPr/>
        </p:nvSpPr>
        <p:spPr>
          <a:xfrm>
            <a:off x="591416" y="787092"/>
            <a:ext cx="11309639" cy="5355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3. PENSAMIENTO EDUCATIVO</a:t>
            </a: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91416" y="1455576"/>
            <a:ext cx="1130963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600" dirty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E</a:t>
            </a:r>
            <a:r>
              <a:rPr lang="es-ES_tradnl" sz="26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l </a:t>
            </a:r>
            <a:r>
              <a:rPr lang="es-ES_tradnl" sz="2600" dirty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fracaso más grande </a:t>
            </a:r>
            <a:r>
              <a:rPr lang="es-ES_tradnl" sz="2600" dirty="0">
                <a:latin typeface="Candara" charset="0"/>
                <a:ea typeface="Candara" charset="0"/>
                <a:cs typeface="Candara" charset="0"/>
              </a:rPr>
              <a:t>que puede tener un educador es </a:t>
            </a:r>
            <a:r>
              <a:rPr lang="es-ES_tradnl" sz="2600" dirty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educar 'dentro de los muros'</a:t>
            </a:r>
            <a:r>
              <a:rPr lang="es-ES_tradnl" sz="2600" dirty="0">
                <a:latin typeface="Candara" charset="0"/>
                <a:ea typeface="Candara" charset="0"/>
                <a:cs typeface="Candara" charset="0"/>
              </a:rPr>
              <a:t>. Educar en el interior de los muros, los muros de una </a:t>
            </a:r>
            <a:r>
              <a:rPr lang="es-ES_tradnl" sz="2600" dirty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cultura selectiva</a:t>
            </a:r>
            <a:r>
              <a:rPr lang="es-ES_tradnl" sz="2600" dirty="0">
                <a:latin typeface="Candara" charset="0"/>
                <a:ea typeface="Candara" charset="0"/>
                <a:cs typeface="Candara" charset="0"/>
              </a:rPr>
              <a:t>, los muros de una </a:t>
            </a:r>
            <a:r>
              <a:rPr lang="es-ES_tradnl" sz="2600" dirty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cultura de la seguridad</a:t>
            </a:r>
            <a:r>
              <a:rPr lang="es-ES_tradnl" sz="2600" dirty="0">
                <a:latin typeface="Candara" charset="0"/>
                <a:ea typeface="Candara" charset="0"/>
                <a:cs typeface="Candara" charset="0"/>
              </a:rPr>
              <a:t>, los muros de </a:t>
            </a:r>
            <a:r>
              <a:rPr lang="es-ES_tradnl" sz="2600" dirty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un sector social que es acomodado </a:t>
            </a:r>
            <a:r>
              <a:rPr lang="es-ES_tradnl" sz="2600" dirty="0">
                <a:latin typeface="Candara" charset="0"/>
                <a:ea typeface="Candara" charset="0"/>
                <a:cs typeface="Candara" charset="0"/>
              </a:rPr>
              <a:t>y del que no puede salir </a:t>
            </a:r>
            <a:r>
              <a:rPr lang="es-ES_tradnl" sz="2600" dirty="0" smtClean="0">
                <a:latin typeface="Candara" charset="0"/>
                <a:ea typeface="Candara" charset="0"/>
                <a:cs typeface="Candara" charset="0"/>
              </a:rPr>
              <a:t>más.</a:t>
            </a:r>
            <a:endParaRPr lang="es-ES_tradnl" sz="26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281" y="3148347"/>
            <a:ext cx="7138541" cy="344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00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4100945" y="210235"/>
            <a:ext cx="79248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lang="en-U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EL PENSAMIENTO EN EDUCACI</a:t>
            </a:r>
            <a:r>
              <a:rPr lang="es-E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ÓN DEL PAPA FRANCISCO</a:t>
            </a:r>
            <a:endParaRPr lang="en-US" altLang="ko-KR" b="1" dirty="0">
              <a:solidFill>
                <a:prstClr val="black">
                  <a:lumMod val="75000"/>
                  <a:lumOff val="25000"/>
                </a:prstClr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7" name="57 CuadroTexto"/>
          <p:cNvSpPr txBox="1">
            <a:spLocks/>
          </p:cNvSpPr>
          <p:nvPr/>
        </p:nvSpPr>
        <p:spPr>
          <a:xfrm>
            <a:off x="591416" y="787092"/>
            <a:ext cx="11309639" cy="5355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1. EN UNA SOCIEDAD EN CRISIS</a:t>
            </a: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8" name="CuadroTexto 2"/>
          <p:cNvSpPr txBox="1">
            <a:spLocks noChangeArrowheads="1"/>
          </p:cNvSpPr>
          <p:nvPr/>
        </p:nvSpPr>
        <p:spPr bwMode="auto">
          <a:xfrm>
            <a:off x="591416" y="1530148"/>
            <a:ext cx="11309639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just"/>
            <a:r>
              <a:rPr lang="es-MX" altLang="es-ES_tradnl" sz="2600" dirty="0">
                <a:latin typeface="Candara" charset="0"/>
              </a:rPr>
              <a:t>Para el Cardenal Bergoglio - hoy Papa Francisco - los componentes más relevantes que estructuran la situación de crisis de la sociedad actual, son: </a:t>
            </a:r>
            <a:endParaRPr lang="es-MX" altLang="es-ES_tradnl" sz="2600" dirty="0" smtClean="0">
              <a:latin typeface="Candara" charset="0"/>
            </a:endParaRPr>
          </a:p>
          <a:p>
            <a:pPr algn="just"/>
            <a:endParaRPr lang="es-MX" altLang="es-ES_tradnl" sz="2600" dirty="0">
              <a:latin typeface="Candara" charset="0"/>
            </a:endParaRPr>
          </a:p>
          <a:p>
            <a:pPr algn="just"/>
            <a:r>
              <a:rPr lang="es-MX" altLang="es-ES_tradnl" sz="2600" b="1" dirty="0">
                <a:latin typeface="Candara" charset="0"/>
              </a:rPr>
              <a:t>1) </a:t>
            </a:r>
            <a:r>
              <a:rPr lang="es-MX" altLang="es-ES_tradnl" sz="2600" dirty="0">
                <a:solidFill>
                  <a:srgbClr val="0070C0"/>
                </a:solidFill>
                <a:latin typeface="Candara" charset="0"/>
              </a:rPr>
              <a:t>Los avances tecnológicos </a:t>
            </a:r>
            <a:r>
              <a:rPr lang="es-MX" altLang="es-ES_tradnl" sz="2600" dirty="0">
                <a:latin typeface="Candara" charset="0"/>
              </a:rPr>
              <a:t>como la informática, la robótica y el descubrimiento de nuevos materiales que </a:t>
            </a:r>
            <a:r>
              <a:rPr lang="es-MX" altLang="es-ES_tradnl" sz="2600" dirty="0">
                <a:solidFill>
                  <a:srgbClr val="0070C0"/>
                </a:solidFill>
                <a:latin typeface="Candara" charset="0"/>
              </a:rPr>
              <a:t>están modificando, de raíz, los modos de producción</a:t>
            </a:r>
            <a:r>
              <a:rPr lang="es-MX" altLang="es-ES_tradnl" sz="2600" dirty="0" smtClean="0">
                <a:latin typeface="Candara" charset="0"/>
              </a:rPr>
              <a:t>.</a:t>
            </a:r>
            <a:endParaRPr lang="es-ES" altLang="es-ES_tradnl" sz="2200" dirty="0">
              <a:latin typeface="Candara" charset="0"/>
            </a:endParaRPr>
          </a:p>
        </p:txBody>
      </p:sp>
      <p:pic>
        <p:nvPicPr>
          <p:cNvPr id="9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544" y="3671176"/>
            <a:ext cx="8938726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864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4100945" y="210235"/>
            <a:ext cx="79248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lang="en-U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EL PENSAMIENTO EN EDUCACI</a:t>
            </a:r>
            <a:r>
              <a:rPr lang="es-E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ÓN DEL PAPA FRANCISCO</a:t>
            </a:r>
            <a:endParaRPr lang="en-US" altLang="ko-KR" b="1" dirty="0">
              <a:solidFill>
                <a:prstClr val="black">
                  <a:lumMod val="75000"/>
                  <a:lumOff val="25000"/>
                </a:prstClr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7" name="57 CuadroTexto"/>
          <p:cNvSpPr txBox="1">
            <a:spLocks/>
          </p:cNvSpPr>
          <p:nvPr/>
        </p:nvSpPr>
        <p:spPr>
          <a:xfrm>
            <a:off x="591416" y="787092"/>
            <a:ext cx="11309639" cy="5355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BIBLIOGRAF</a:t>
            </a:r>
            <a:r>
              <a:rPr lang="es-E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ÍA - PARA PROFUNDIZAR</a:t>
            </a: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91416" y="2090057"/>
            <a:ext cx="1130963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600" noProof="1" smtClean="0">
                <a:latin typeface="Candara" charset="0"/>
                <a:ea typeface="Candara" charset="0"/>
                <a:cs typeface="Candara" charset="0"/>
              </a:rPr>
              <a:t>LOZANO, Oscar. Educar: entre exigencia y pasi</a:t>
            </a:r>
            <a:r>
              <a:rPr lang="es-ES" sz="2600" noProof="1" smtClean="0">
                <a:latin typeface="Candara" charset="0"/>
                <a:ea typeface="Candara" charset="0"/>
                <a:cs typeface="Candara" charset="0"/>
              </a:rPr>
              <a:t>ón. En: Revista Educaicón Hoy Nº195. Julio – septiembre 2013.</a:t>
            </a:r>
          </a:p>
          <a:p>
            <a:endParaRPr lang="es-ES" sz="2600" noProof="1" smtClean="0">
              <a:latin typeface="Candara" charset="0"/>
              <a:ea typeface="Candara" charset="0"/>
              <a:cs typeface="Candara" charset="0"/>
            </a:endParaRPr>
          </a:p>
          <a:p>
            <a:r>
              <a:rPr lang="es-ES_tradnl" sz="2600" noProof="1" smtClean="0">
                <a:latin typeface="Candara" charset="0"/>
                <a:ea typeface="Candara" charset="0"/>
                <a:cs typeface="Candara" charset="0"/>
              </a:rPr>
              <a:t>CIEC. Proyecto Educativo – Pastoral para la Escuela Cat</a:t>
            </a:r>
            <a:r>
              <a:rPr lang="es-ES" sz="2600" noProof="1" smtClean="0">
                <a:latin typeface="Candara" charset="0"/>
                <a:ea typeface="Candara" charset="0"/>
                <a:cs typeface="Candara" charset="0"/>
              </a:rPr>
              <a:t>ólica de América. Bogotá: Santillana, 2015.</a:t>
            </a:r>
          </a:p>
          <a:p>
            <a:endParaRPr lang="es-ES" sz="2600" noProof="1" smtClean="0">
              <a:latin typeface="Candara" charset="0"/>
              <a:ea typeface="Candara" charset="0"/>
              <a:cs typeface="Candara" charset="0"/>
            </a:endParaRPr>
          </a:p>
          <a:p>
            <a:r>
              <a:rPr lang="es-ES" sz="2600" noProof="1" smtClean="0">
                <a:latin typeface="Candara" charset="0"/>
                <a:ea typeface="Candara" charset="0"/>
                <a:cs typeface="Candara" charset="0"/>
              </a:rPr>
              <a:t>BERGOGLIO, Jorge Mario – Papa Francisco. A los educadores. Madrid, Romana editorial, 2014.</a:t>
            </a:r>
          </a:p>
          <a:p>
            <a:endParaRPr lang="es-ES" sz="2600" noProof="1" smtClean="0">
              <a:latin typeface="Candara" charset="0"/>
              <a:ea typeface="Candara" charset="0"/>
              <a:cs typeface="Candara" charset="0"/>
            </a:endParaRPr>
          </a:p>
          <a:p>
            <a:endParaRPr lang="es-ES_tradnl" sz="2600" noProof="1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8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4100945" y="210235"/>
            <a:ext cx="79248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lang="en-U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EL PENSAMIENTO EN EDUCACI</a:t>
            </a:r>
            <a:r>
              <a:rPr lang="es-E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ÓN DEL PAPA FRANCISCO</a:t>
            </a:r>
            <a:endParaRPr lang="en-US" altLang="ko-KR" b="1" dirty="0">
              <a:solidFill>
                <a:prstClr val="black">
                  <a:lumMod val="75000"/>
                  <a:lumOff val="25000"/>
                </a:prstClr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7" name="57 CuadroTexto"/>
          <p:cNvSpPr txBox="1">
            <a:spLocks/>
          </p:cNvSpPr>
          <p:nvPr/>
        </p:nvSpPr>
        <p:spPr>
          <a:xfrm>
            <a:off x="591416" y="787092"/>
            <a:ext cx="11309639" cy="5355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BIBLIOGRAF</a:t>
            </a:r>
            <a:r>
              <a:rPr lang="es-E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ÍA - PARA PROFUNDIZAR</a:t>
            </a: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415" y="1530148"/>
            <a:ext cx="9933515" cy="481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6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4100945" y="210235"/>
            <a:ext cx="79248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lang="en-U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EL PENSAMIENTO EN EDUCACI</a:t>
            </a:r>
            <a:r>
              <a:rPr lang="es-E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ÓN DEL PAPA FRANCISCO</a:t>
            </a:r>
            <a:endParaRPr lang="en-US" altLang="ko-KR" b="1" dirty="0">
              <a:solidFill>
                <a:prstClr val="black">
                  <a:lumMod val="75000"/>
                  <a:lumOff val="25000"/>
                </a:prstClr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7" name="57 CuadroTexto"/>
          <p:cNvSpPr txBox="1">
            <a:spLocks/>
          </p:cNvSpPr>
          <p:nvPr/>
        </p:nvSpPr>
        <p:spPr>
          <a:xfrm>
            <a:off x="591416" y="787092"/>
            <a:ext cx="11309639" cy="5355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1. EN UNA SOCIEDAD EN CRISIS</a:t>
            </a: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4" name="CuadroTexto 4"/>
          <p:cNvSpPr txBox="1">
            <a:spLocks noChangeArrowheads="1"/>
          </p:cNvSpPr>
          <p:nvPr/>
        </p:nvSpPr>
        <p:spPr bwMode="auto">
          <a:xfrm>
            <a:off x="591416" y="1530148"/>
            <a:ext cx="5305531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s-ES_tradnl" altLang="es-ES_tradnl" sz="2600" b="1" dirty="0">
                <a:latin typeface="Candara" charset="0"/>
              </a:rPr>
              <a:t>2) </a:t>
            </a:r>
            <a:r>
              <a:rPr lang="es-ES_tradnl" altLang="es-ES_tradnl" sz="2600" dirty="0">
                <a:latin typeface="Candara" charset="0"/>
              </a:rPr>
              <a:t>La economía que sigue su ola de mundialización haciendo que </a:t>
            </a:r>
            <a:r>
              <a:rPr lang="es-ES_tradnl" altLang="es-ES_tradnl" sz="2600" dirty="0">
                <a:solidFill>
                  <a:srgbClr val="0070C0"/>
                </a:solidFill>
                <a:latin typeface="Candara" charset="0"/>
              </a:rPr>
              <a:t>el capital no reconozca fronteras</a:t>
            </a:r>
            <a:r>
              <a:rPr lang="es-ES_tradnl" altLang="es-ES_tradnl" sz="2600" dirty="0">
                <a:latin typeface="Candara" charset="0"/>
              </a:rPr>
              <a:t>, a los consiguientes desequilibrios internacionales y sociales que, en vez de aminorar, tienden a </a:t>
            </a:r>
            <a:r>
              <a:rPr lang="es-ES_tradnl" altLang="es-ES_tradnl" sz="2600" dirty="0">
                <a:solidFill>
                  <a:srgbClr val="0070C0"/>
                </a:solidFill>
                <a:latin typeface="Candara" charset="0"/>
              </a:rPr>
              <a:t>profundizar las brechas entre ricos y pobres, entre países y continentes y al aumento, sin retroceso, del desempleo a nivel mundial </a:t>
            </a:r>
            <a:r>
              <a:rPr lang="es-ES_tradnl" altLang="es-ES_tradnl" sz="2600" dirty="0">
                <a:latin typeface="Candara" charset="0"/>
              </a:rPr>
              <a:t>que lo configura ya como un problema estructural y no coyuntural. </a:t>
            </a:r>
            <a:endParaRPr lang="es-ES" altLang="es-ES_tradnl" sz="2600" dirty="0">
              <a:latin typeface="Candara" charset="0"/>
            </a:endParaRPr>
          </a:p>
        </p:txBody>
      </p:sp>
      <p:pic>
        <p:nvPicPr>
          <p:cNvPr id="5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654" y="1530148"/>
            <a:ext cx="4468196" cy="504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224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4100945" y="210235"/>
            <a:ext cx="79248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lang="en-U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EL PENSAMIENTO EN EDUCACI</a:t>
            </a:r>
            <a:r>
              <a:rPr lang="es-E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ÓN DEL PAPA FRANCISCO</a:t>
            </a:r>
            <a:endParaRPr lang="en-US" altLang="ko-KR" b="1" dirty="0">
              <a:solidFill>
                <a:prstClr val="black">
                  <a:lumMod val="75000"/>
                  <a:lumOff val="25000"/>
                </a:prstClr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7" name="57 CuadroTexto"/>
          <p:cNvSpPr txBox="1">
            <a:spLocks/>
          </p:cNvSpPr>
          <p:nvPr/>
        </p:nvSpPr>
        <p:spPr>
          <a:xfrm>
            <a:off x="591416" y="787092"/>
            <a:ext cx="11309639" cy="5355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1. EN UNA SOCIEDAD EN CRISIS</a:t>
            </a: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4" name="Rectángulo 2"/>
          <p:cNvSpPr>
            <a:spLocks noChangeArrowheads="1"/>
          </p:cNvSpPr>
          <p:nvPr/>
        </p:nvSpPr>
        <p:spPr bwMode="auto">
          <a:xfrm>
            <a:off x="591416" y="1530148"/>
            <a:ext cx="1130963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s-ES_tradnl" altLang="es-ES_tradnl" sz="2600" b="1" dirty="0">
                <a:latin typeface="Candara" charset="0"/>
              </a:rPr>
              <a:t>3) </a:t>
            </a:r>
            <a:r>
              <a:rPr lang="es-ES_tradnl" altLang="es-ES_tradnl" sz="2600" dirty="0">
                <a:latin typeface="Candara" charset="0"/>
              </a:rPr>
              <a:t>El agravamiento del </a:t>
            </a:r>
            <a:r>
              <a:rPr lang="es-ES_tradnl" altLang="es-ES_tradnl" sz="2600" dirty="0">
                <a:solidFill>
                  <a:srgbClr val="0070C0"/>
                </a:solidFill>
                <a:latin typeface="Candara" charset="0"/>
              </a:rPr>
              <a:t>problema ecológico del planeta</a:t>
            </a:r>
            <a:r>
              <a:rPr lang="es-ES_tradnl" altLang="es-ES_tradnl" sz="2600" dirty="0">
                <a:latin typeface="Candara" charset="0"/>
              </a:rPr>
              <a:t>.</a:t>
            </a:r>
            <a:endParaRPr lang="es-ES" altLang="es-ES_tradnl" sz="2600" dirty="0">
              <a:latin typeface="Candara" charset="0"/>
            </a:endParaRPr>
          </a:p>
        </p:txBody>
      </p:sp>
      <p:pic>
        <p:nvPicPr>
          <p:cNvPr id="5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797" y="2022591"/>
            <a:ext cx="8137525" cy="4098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3832619" y="6227011"/>
            <a:ext cx="450187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600" noProof="1" smtClean="0">
                <a:latin typeface="Candara" charset="0"/>
                <a:ea typeface="Candara" charset="0"/>
                <a:cs typeface="Candara" charset="0"/>
                <a:hlinkClick r:id="rId3" invalidUrl="file://localhost/Volumes/OSCAR A. P%C3%89REZ S./Oscar A. P%C3%A9rez Sayago/2. BIBLIOTECA/1. IGLESIA/1. EVANGELIZACI%C3%93N/1. PASTORAL/1. PASTORAL EDUCATIVA/1. PASTORAL EDUCATIVA/BIBLIOTECA/7. VIDEOS/Cuidar la casa com%C3%BAn.mp4" action="ppaction://hlinkfile"/>
              </a:rPr>
              <a:t>CUIDAR LA CASA COM</a:t>
            </a:r>
            <a:r>
              <a:rPr lang="es-ES" sz="2600" noProof="1" smtClean="0">
                <a:latin typeface="Candara" charset="0"/>
                <a:ea typeface="Candara" charset="0"/>
                <a:cs typeface="Candara" charset="0"/>
                <a:hlinkClick r:id="rId4" invalidUrl="file://localhost\Volumes\OSCAR A. P%C3%89REZ S.\Oscar A. P%C3%A9rez Sayago\2. BIBLIOTECA\1. IGLESIA\1. EVANGELIZACI%C3%93N\1. PASTORAL\1. PASTORAL EDUCATIVA\1. PASTORAL EDUCATIVA\BIBLIOTECA\7. VIDEOS\Cuidar la casa com%C3%BAn.mp4" action="ppaction://hlinkfile"/>
              </a:rPr>
              <a:t>ÚN</a:t>
            </a:r>
            <a:endParaRPr lang="es-ES_tradnl" sz="2600" noProof="1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0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4100945" y="210235"/>
            <a:ext cx="79248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lang="en-U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EL PENSAMIENTO EN EDUCACI</a:t>
            </a:r>
            <a:r>
              <a:rPr lang="es-E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ÓN DEL PAPA FRANCISCO</a:t>
            </a:r>
            <a:endParaRPr lang="en-US" altLang="ko-KR" b="1" dirty="0">
              <a:solidFill>
                <a:prstClr val="black">
                  <a:lumMod val="75000"/>
                  <a:lumOff val="25000"/>
                </a:prstClr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7" name="57 CuadroTexto"/>
          <p:cNvSpPr txBox="1">
            <a:spLocks/>
          </p:cNvSpPr>
          <p:nvPr/>
        </p:nvSpPr>
        <p:spPr>
          <a:xfrm>
            <a:off x="591416" y="787092"/>
            <a:ext cx="11309639" cy="5355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1. EN UNA SOCIEDAD EN CRISIS</a:t>
            </a: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4" name="Rectángulo 2"/>
          <p:cNvSpPr>
            <a:spLocks noChangeArrowheads="1"/>
          </p:cNvSpPr>
          <p:nvPr/>
        </p:nvSpPr>
        <p:spPr bwMode="auto">
          <a:xfrm>
            <a:off x="591416" y="1530148"/>
            <a:ext cx="5185929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s-ES_tradnl" altLang="es-ES_tradnl" sz="2600" b="1" dirty="0">
                <a:latin typeface="Candara" charset="0"/>
              </a:rPr>
              <a:t>4) </a:t>
            </a:r>
            <a:r>
              <a:rPr lang="es-ES_tradnl" altLang="es-ES_tradnl" sz="2600" dirty="0">
                <a:latin typeface="Candara" charset="0"/>
              </a:rPr>
              <a:t>La caída de los totalitarismos, los crecientes esfuerzos de democratización y desmilitarización de varios países unidos a </a:t>
            </a:r>
            <a:r>
              <a:rPr lang="es-ES_tradnl" altLang="es-ES_tradnl" sz="2600" dirty="0">
                <a:solidFill>
                  <a:srgbClr val="0070C0"/>
                </a:solidFill>
                <a:latin typeface="Candara" charset="0"/>
              </a:rPr>
              <a:t>renacimientos de nacionalismos y xenofobias junto a la fuerte crisis de participación de los ciudadanos</a:t>
            </a:r>
            <a:r>
              <a:rPr lang="es-ES_tradnl" altLang="es-ES_tradnl" sz="2600" dirty="0">
                <a:latin typeface="Candara" charset="0"/>
              </a:rPr>
              <a:t>, el sentimiento de </a:t>
            </a:r>
            <a:r>
              <a:rPr lang="es-ES_tradnl" altLang="es-ES_tradnl" sz="2600" dirty="0">
                <a:solidFill>
                  <a:srgbClr val="0070C0"/>
                </a:solidFill>
                <a:latin typeface="Candara" charset="0"/>
              </a:rPr>
              <a:t>no sentirse representados en las instituciones tradicionales </a:t>
            </a:r>
            <a:r>
              <a:rPr lang="es-ES_tradnl" altLang="es-ES_tradnl" sz="2600" dirty="0">
                <a:latin typeface="Candara" charset="0"/>
              </a:rPr>
              <a:t>y el incipiente nacimiento de nuevos actores y formas de representación social.</a:t>
            </a:r>
            <a:endParaRPr lang="es-ES" altLang="es-ES_tradnl" sz="2600" dirty="0">
              <a:latin typeface="Candara" charset="0"/>
            </a:endParaRPr>
          </a:p>
        </p:txBody>
      </p:sp>
      <p:pic>
        <p:nvPicPr>
          <p:cNvPr id="5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120" y="1597068"/>
            <a:ext cx="4680905" cy="4759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087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4100945" y="210235"/>
            <a:ext cx="79248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lang="en-U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EL PENSAMIENTO EN EDUCACI</a:t>
            </a:r>
            <a:r>
              <a:rPr lang="es-E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ÓN DEL PAPA FRANCISCO</a:t>
            </a:r>
            <a:endParaRPr lang="en-US" altLang="ko-KR" b="1" dirty="0">
              <a:solidFill>
                <a:prstClr val="black">
                  <a:lumMod val="75000"/>
                  <a:lumOff val="25000"/>
                </a:prstClr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7" name="57 CuadroTexto"/>
          <p:cNvSpPr txBox="1">
            <a:spLocks/>
          </p:cNvSpPr>
          <p:nvPr/>
        </p:nvSpPr>
        <p:spPr>
          <a:xfrm>
            <a:off x="591416" y="787092"/>
            <a:ext cx="11309639" cy="5355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1. EN UNA SOCIEDAD EN CRISIS</a:t>
            </a: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4" name="Rectángulo 2"/>
          <p:cNvSpPr>
            <a:spLocks noChangeArrowheads="1"/>
          </p:cNvSpPr>
          <p:nvPr/>
        </p:nvSpPr>
        <p:spPr bwMode="auto">
          <a:xfrm>
            <a:off x="591416" y="1530148"/>
            <a:ext cx="11309639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just"/>
            <a:r>
              <a:rPr lang="es-ES_tradnl" altLang="es-ES_tradnl" sz="2600" b="1" dirty="0">
                <a:latin typeface="Candara" charset="0"/>
              </a:rPr>
              <a:t>5) </a:t>
            </a:r>
            <a:r>
              <a:rPr lang="es-ES_tradnl" altLang="es-ES_tradnl" sz="2600" dirty="0">
                <a:solidFill>
                  <a:srgbClr val="0070C0"/>
                </a:solidFill>
                <a:latin typeface="Candara" charset="0"/>
              </a:rPr>
              <a:t>La mujer y el proceso de transformación de su papel en la sociedad</a:t>
            </a:r>
            <a:r>
              <a:rPr lang="es-ES_tradnl" altLang="es-ES_tradnl" sz="2600" dirty="0">
                <a:latin typeface="Candara" charset="0"/>
              </a:rPr>
              <a:t>, la familia y el ámbito laboral con la </a:t>
            </a:r>
            <a:r>
              <a:rPr lang="es-ES_tradnl" altLang="es-ES_tradnl" sz="2600" dirty="0">
                <a:solidFill>
                  <a:srgbClr val="0070C0"/>
                </a:solidFill>
                <a:latin typeface="Candara" charset="0"/>
              </a:rPr>
              <a:t>reestructuración del núcleo familiar </a:t>
            </a:r>
            <a:r>
              <a:rPr lang="es-ES_tradnl" altLang="es-ES_tradnl" sz="2600" dirty="0">
                <a:latin typeface="Candara" charset="0"/>
              </a:rPr>
              <a:t>constituye un elemento caracterizador. </a:t>
            </a:r>
            <a:endParaRPr lang="es-ES" altLang="es-ES_tradnl" sz="2600" dirty="0">
              <a:latin typeface="Candara" charset="0"/>
            </a:endParaRPr>
          </a:p>
        </p:txBody>
      </p:sp>
      <p:pic>
        <p:nvPicPr>
          <p:cNvPr id="5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553" y="2822810"/>
            <a:ext cx="6359719" cy="3827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79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4100945" y="210235"/>
            <a:ext cx="79248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lang="en-U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EL PENSAMIENTO EN EDUCACI</a:t>
            </a:r>
            <a:r>
              <a:rPr lang="es-E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ÓN DEL PAPA FRANCISCO</a:t>
            </a:r>
            <a:endParaRPr lang="en-US" altLang="ko-KR" b="1" dirty="0">
              <a:solidFill>
                <a:prstClr val="black">
                  <a:lumMod val="75000"/>
                  <a:lumOff val="25000"/>
                </a:prstClr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7" name="57 CuadroTexto"/>
          <p:cNvSpPr txBox="1">
            <a:spLocks/>
          </p:cNvSpPr>
          <p:nvPr/>
        </p:nvSpPr>
        <p:spPr>
          <a:xfrm>
            <a:off x="591416" y="787092"/>
            <a:ext cx="11309639" cy="5355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1. EN UNA SOCIEDAD EN CRISIS</a:t>
            </a: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4" name="Rectángulo 2"/>
          <p:cNvSpPr>
            <a:spLocks noChangeArrowheads="1"/>
          </p:cNvSpPr>
          <p:nvPr/>
        </p:nvSpPr>
        <p:spPr bwMode="auto">
          <a:xfrm>
            <a:off x="591416" y="1530148"/>
            <a:ext cx="11309639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just"/>
            <a:r>
              <a:rPr lang="es-ES_tradnl" altLang="es-ES_tradnl" sz="2600" b="1" dirty="0">
                <a:latin typeface="Candara" charset="0"/>
              </a:rPr>
              <a:t>6) </a:t>
            </a:r>
            <a:r>
              <a:rPr lang="es-ES_tradnl" altLang="es-ES_tradnl" sz="2600" dirty="0">
                <a:latin typeface="Candara" charset="0"/>
              </a:rPr>
              <a:t>La </a:t>
            </a:r>
            <a:r>
              <a:rPr lang="es-ES_tradnl" altLang="es-ES_tradnl" sz="2600" dirty="0">
                <a:solidFill>
                  <a:srgbClr val="0070C0"/>
                </a:solidFill>
                <a:latin typeface="Candara" charset="0"/>
              </a:rPr>
              <a:t>revolución bio-tecnológica y la manipulación genética </a:t>
            </a:r>
            <a:r>
              <a:rPr lang="es-ES_tradnl" altLang="es-ES_tradnl" sz="2600" dirty="0">
                <a:latin typeface="Candara" charset="0"/>
              </a:rPr>
              <a:t>que conlleva hondos interrogantes sobre la condición humana.</a:t>
            </a:r>
            <a:endParaRPr lang="es-ES" altLang="es-ES_tradnl" sz="2600" dirty="0">
              <a:latin typeface="Candara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123" y="2422700"/>
            <a:ext cx="7490019" cy="4208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867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4100945" y="210235"/>
            <a:ext cx="79248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1"/>
            <a:r>
              <a:rPr lang="en-U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EL PENSAMIENTO EN EDUCACI</a:t>
            </a:r>
            <a:r>
              <a:rPr lang="es-ES" altLang="ko-KR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halkduster" charset="0"/>
                <a:ea typeface="Chalkduster" charset="0"/>
                <a:cs typeface="Chalkduster" charset="0"/>
              </a:rPr>
              <a:t>ÓN DEL PAPA FRANCISCO</a:t>
            </a:r>
            <a:endParaRPr lang="en-US" altLang="ko-KR" b="1" dirty="0">
              <a:solidFill>
                <a:prstClr val="black">
                  <a:lumMod val="75000"/>
                  <a:lumOff val="25000"/>
                </a:prstClr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7" name="57 CuadroTexto"/>
          <p:cNvSpPr txBox="1">
            <a:spLocks/>
          </p:cNvSpPr>
          <p:nvPr/>
        </p:nvSpPr>
        <p:spPr>
          <a:xfrm>
            <a:off x="591416" y="787092"/>
            <a:ext cx="11309639" cy="5355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1. EN UNA SOCIEDAD EN CRISIS</a:t>
            </a:r>
            <a:endParaRPr lang="es-A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4" name="Rectángulo 2"/>
          <p:cNvSpPr>
            <a:spLocks noChangeArrowheads="1"/>
          </p:cNvSpPr>
          <p:nvPr/>
        </p:nvSpPr>
        <p:spPr bwMode="auto">
          <a:xfrm>
            <a:off x="591416" y="1530148"/>
            <a:ext cx="11309639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just"/>
            <a:r>
              <a:rPr lang="es-ES_tradnl" altLang="es-ES_tradnl" sz="2600" b="1" dirty="0">
                <a:latin typeface="Candara" charset="0"/>
              </a:rPr>
              <a:t>7) </a:t>
            </a:r>
            <a:r>
              <a:rPr lang="es-ES_tradnl" altLang="es-ES_tradnl" sz="2600" dirty="0">
                <a:latin typeface="Candara" charset="0"/>
              </a:rPr>
              <a:t>La </a:t>
            </a:r>
            <a:r>
              <a:rPr lang="es-ES_tradnl" altLang="es-ES_tradnl" sz="2600" dirty="0">
                <a:solidFill>
                  <a:srgbClr val="0070C0"/>
                </a:solidFill>
                <a:latin typeface="Candara" charset="0"/>
              </a:rPr>
              <a:t>potenciación de la religión </a:t>
            </a:r>
            <a:r>
              <a:rPr lang="es-ES_tradnl" altLang="es-ES_tradnl" sz="2600" dirty="0">
                <a:latin typeface="Candara" charset="0"/>
              </a:rPr>
              <a:t>bajo las diferentes formas en que se está manifestando </a:t>
            </a:r>
            <a:r>
              <a:rPr lang="es-ES_tradnl" altLang="es-ES_tradnl" sz="2600" dirty="0">
                <a:solidFill>
                  <a:srgbClr val="0070C0"/>
                </a:solidFill>
                <a:latin typeface="Candara" charset="0"/>
              </a:rPr>
              <a:t>desde lo mágico y elemental hasta los fundamentalismos de grandes tradiciones religiosas.</a:t>
            </a:r>
            <a:endParaRPr lang="es-ES" altLang="es-ES_tradnl" sz="2600" dirty="0">
              <a:solidFill>
                <a:srgbClr val="0070C0"/>
              </a:solidFill>
              <a:latin typeface="Candara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310" y="2822810"/>
            <a:ext cx="7181850" cy="387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376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2056</Words>
  <Application>Microsoft Macintosh PowerPoint</Application>
  <PresentationFormat>Panorámica</PresentationFormat>
  <Paragraphs>138</Paragraphs>
  <Slides>31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31</vt:i4>
      </vt:variant>
    </vt:vector>
  </HeadingPairs>
  <TitlesOfParts>
    <vt:vector size="41" baseType="lpstr">
      <vt:lpstr>Arial</vt:lpstr>
      <vt:lpstr>Calibri</vt:lpstr>
      <vt:lpstr>Calibri Light</vt:lpstr>
      <vt:lpstr>Cambria</vt:lpstr>
      <vt:lpstr>Candara</vt:lpstr>
      <vt:lpstr>Chalkduster</vt:lpstr>
      <vt:lpstr>ＭＳ Ｐゴシック</vt:lpstr>
      <vt:lpstr>맑은 고딕</vt:lpstr>
      <vt:lpstr>Tema de Office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Oscar A. Pérez Sayago</dc:creator>
  <cp:lastModifiedBy>Oscar A. Pérez Sayago</cp:lastModifiedBy>
  <cp:revision>37</cp:revision>
  <dcterms:created xsi:type="dcterms:W3CDTF">2016-03-01T12:47:20Z</dcterms:created>
  <dcterms:modified xsi:type="dcterms:W3CDTF">2016-03-07T11:34:24Z</dcterms:modified>
</cp:coreProperties>
</file>